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55" r:id="rId2"/>
  </p:sldMasterIdLst>
  <p:notesMasterIdLst>
    <p:notesMasterId r:id="rId20"/>
  </p:notesMasterIdLst>
  <p:sldIdLst>
    <p:sldId id="256" r:id="rId3"/>
    <p:sldId id="413" r:id="rId4"/>
    <p:sldId id="393" r:id="rId5"/>
    <p:sldId id="394" r:id="rId6"/>
    <p:sldId id="395" r:id="rId7"/>
    <p:sldId id="414" r:id="rId8"/>
    <p:sldId id="410" r:id="rId9"/>
    <p:sldId id="411" r:id="rId10"/>
    <p:sldId id="412" r:id="rId11"/>
    <p:sldId id="261" r:id="rId12"/>
    <p:sldId id="391" r:id="rId13"/>
    <p:sldId id="408" r:id="rId14"/>
    <p:sldId id="397" r:id="rId15"/>
    <p:sldId id="400" r:id="rId16"/>
    <p:sldId id="398" r:id="rId17"/>
    <p:sldId id="406" r:id="rId18"/>
    <p:sldId id="40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F"/>
    <a:srgbClr val="E6E6E6"/>
    <a:srgbClr val="4B4B4B"/>
    <a:srgbClr val="135783"/>
    <a:srgbClr val="FF2400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CA57F9-C8AD-9C45-A28A-FB8BAD0F1C02}" v="46" dt="2022-09-15T07:26:11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69" autoAdjust="0"/>
    <p:restoredTop sz="94615"/>
  </p:normalViewPr>
  <p:slideViewPr>
    <p:cSldViewPr snapToGrid="0">
      <p:cViewPr varScale="1">
        <p:scale>
          <a:sx n="106" d="100"/>
          <a:sy n="106" d="100"/>
        </p:scale>
        <p:origin x="128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ücker, Florian" userId="853479a2-be9b-493c-9971-37fa8aa3e07d" providerId="ADAL" clId="{8ECA57F9-C8AD-9C45-A28A-FB8BAD0F1C02}"/>
    <pc:docChg chg="addSld modSld sldOrd">
      <pc:chgData name="Lücker, Florian" userId="853479a2-be9b-493c-9971-37fa8aa3e07d" providerId="ADAL" clId="{8ECA57F9-C8AD-9C45-A28A-FB8BAD0F1C02}" dt="2022-09-15T07:43:02.264" v="308" actId="20577"/>
      <pc:docMkLst>
        <pc:docMk/>
      </pc:docMkLst>
      <pc:sldChg chg="ord">
        <pc:chgData name="Lücker, Florian" userId="853479a2-be9b-493c-9971-37fa8aa3e07d" providerId="ADAL" clId="{8ECA57F9-C8AD-9C45-A28A-FB8BAD0F1C02}" dt="2022-09-15T07:35:25.816" v="268" actId="20578"/>
        <pc:sldMkLst>
          <pc:docMk/>
          <pc:sldMk cId="2615115783" sldId="391"/>
        </pc:sldMkLst>
      </pc:sldChg>
      <pc:sldChg chg="ord">
        <pc:chgData name="Lücker, Florian" userId="853479a2-be9b-493c-9971-37fa8aa3e07d" providerId="ADAL" clId="{8ECA57F9-C8AD-9C45-A28A-FB8BAD0F1C02}" dt="2022-09-15T07:27:43.086" v="265" actId="20578"/>
        <pc:sldMkLst>
          <pc:docMk/>
          <pc:sldMk cId="2008923672" sldId="408"/>
        </pc:sldMkLst>
      </pc:sldChg>
      <pc:sldChg chg="modSp mod">
        <pc:chgData name="Lücker, Florian" userId="853479a2-be9b-493c-9971-37fa8aa3e07d" providerId="ADAL" clId="{8ECA57F9-C8AD-9C45-A28A-FB8BAD0F1C02}" dt="2022-09-15T07:33:45.083" v="267" actId="20577"/>
        <pc:sldMkLst>
          <pc:docMk/>
          <pc:sldMk cId="920861479" sldId="410"/>
        </pc:sldMkLst>
        <pc:spChg chg="mod">
          <ac:chgData name="Lücker, Florian" userId="853479a2-be9b-493c-9971-37fa8aa3e07d" providerId="ADAL" clId="{8ECA57F9-C8AD-9C45-A28A-FB8BAD0F1C02}" dt="2022-09-15T07:33:45.083" v="267" actId="20577"/>
          <ac:spMkLst>
            <pc:docMk/>
            <pc:sldMk cId="920861479" sldId="410"/>
            <ac:spMk id="4" creationId="{65D609BB-6EB4-70EF-A6D4-0ED5E06DFB42}"/>
          </ac:spMkLst>
        </pc:spChg>
      </pc:sldChg>
      <pc:sldChg chg="modSp mod">
        <pc:chgData name="Lücker, Florian" userId="853479a2-be9b-493c-9971-37fa8aa3e07d" providerId="ADAL" clId="{8ECA57F9-C8AD-9C45-A28A-FB8BAD0F1C02}" dt="2022-09-15T07:43:02.264" v="308" actId="20577"/>
        <pc:sldMkLst>
          <pc:docMk/>
          <pc:sldMk cId="3324335187" sldId="413"/>
        </pc:sldMkLst>
        <pc:spChg chg="mod">
          <ac:chgData name="Lücker, Florian" userId="853479a2-be9b-493c-9971-37fa8aa3e07d" providerId="ADAL" clId="{8ECA57F9-C8AD-9C45-A28A-FB8BAD0F1C02}" dt="2022-09-15T07:43:02.264" v="308" actId="20577"/>
          <ac:spMkLst>
            <pc:docMk/>
            <pc:sldMk cId="3324335187" sldId="413"/>
            <ac:spMk id="4" creationId="{17A6FED7-39B3-EF4B-156C-C4D0A450412F}"/>
          </ac:spMkLst>
        </pc:spChg>
      </pc:sldChg>
      <pc:sldChg chg="modSp add mod">
        <pc:chgData name="Lücker, Florian" userId="853479a2-be9b-493c-9971-37fa8aa3e07d" providerId="ADAL" clId="{8ECA57F9-C8AD-9C45-A28A-FB8BAD0F1C02}" dt="2022-09-15T07:27:37.831" v="264" actId="20577"/>
        <pc:sldMkLst>
          <pc:docMk/>
          <pc:sldMk cId="1930471282" sldId="414"/>
        </pc:sldMkLst>
        <pc:spChg chg="mod">
          <ac:chgData name="Lücker, Florian" userId="853479a2-be9b-493c-9971-37fa8aa3e07d" providerId="ADAL" clId="{8ECA57F9-C8AD-9C45-A28A-FB8BAD0F1C02}" dt="2022-09-15T07:27:37.831" v="264" actId="20577"/>
          <ac:spMkLst>
            <pc:docMk/>
            <pc:sldMk cId="1930471282" sldId="414"/>
            <ac:spMk id="2" creationId="{45A3A11C-4BDB-407B-B068-66AABA64BC99}"/>
          </ac:spMkLst>
        </pc:spChg>
        <pc:spChg chg="mod">
          <ac:chgData name="Lücker, Florian" userId="853479a2-be9b-493c-9971-37fa8aa3e07d" providerId="ADAL" clId="{8ECA57F9-C8AD-9C45-A28A-FB8BAD0F1C02}" dt="2022-09-15T07:26:03.432" v="16"/>
          <ac:spMkLst>
            <pc:docMk/>
            <pc:sldMk cId="1930471282" sldId="414"/>
            <ac:spMk id="5" creationId="{50F123C8-4FFE-891D-FF3C-A478EA094019}"/>
          </ac:spMkLst>
        </pc:spChg>
        <pc:spChg chg="mod">
          <ac:chgData name="Lücker, Florian" userId="853479a2-be9b-493c-9971-37fa8aa3e07d" providerId="ADAL" clId="{8ECA57F9-C8AD-9C45-A28A-FB8BAD0F1C02}" dt="2022-09-15T07:26:11.894" v="18"/>
          <ac:spMkLst>
            <pc:docMk/>
            <pc:sldMk cId="1930471282" sldId="414"/>
            <ac:spMk id="8" creationId="{1F7CF3A0-AA9C-3BFD-4CC7-FABF489FE196}"/>
          </ac:spMkLst>
        </pc:spChg>
        <pc:spChg chg="mod">
          <ac:chgData name="Lücker, Florian" userId="853479a2-be9b-493c-9971-37fa8aa3e07d" providerId="ADAL" clId="{8ECA57F9-C8AD-9C45-A28A-FB8BAD0F1C02}" dt="2022-09-15T07:27:22.448" v="262" actId="20577"/>
          <ac:spMkLst>
            <pc:docMk/>
            <pc:sldMk cId="1930471282" sldId="414"/>
            <ac:spMk id="11" creationId="{7C20D234-4FCA-4192-F9E3-E6388085404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D4D42-5633-4946-AD70-4C95D5243F1B}" type="datetimeFigureOut">
              <a:rPr lang="en-IN" smtClean="0"/>
              <a:t>15/09/22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54F69-A531-4A0E-99DE-3ECC5782F8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53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474FF-186E-4D03-B411-2A57EF181E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9519" y="3073866"/>
            <a:ext cx="9025414" cy="615553"/>
          </a:xfr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100000"/>
              </a:lnSpc>
              <a:defRPr sz="4000" b="1">
                <a:solidFill>
                  <a:srgbClr val="FF2400"/>
                </a:solidFill>
              </a:defRPr>
            </a:lvl1pPr>
          </a:lstStyle>
          <a:p>
            <a:r>
              <a:rPr lang="en-US" dirty="0"/>
              <a:t>Resilient Value Chain Management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1084A-18E7-47F6-BE4D-DEBADC00BB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9518" y="3866897"/>
            <a:ext cx="7128881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rgbClr val="13578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Sofia, Bulgaria, September 15, 2022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90318-88FC-48A4-8B9E-2A9B0A50DA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480" y="4413706"/>
            <a:ext cx="4911725" cy="1190390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/>
            </a:lvl2pPr>
            <a:lvl3pPr marL="914400" indent="0">
              <a:lnSpc>
                <a:spcPct val="100000"/>
              </a:lnSpc>
              <a:buNone/>
              <a:defRPr sz="1800"/>
            </a:lvl3pPr>
            <a:lvl4pPr marL="1371600" indent="0">
              <a:lnSpc>
                <a:spcPct val="100000"/>
              </a:lnSpc>
              <a:buNone/>
              <a:defRPr sz="1800"/>
            </a:lvl4pPr>
            <a:lvl5pPr marL="1828800" indent="0">
              <a:lnSpc>
                <a:spcPct val="100000"/>
              </a:lnSpc>
              <a:buNone/>
              <a:defRPr sz="1800"/>
            </a:lvl5pPr>
          </a:lstStyle>
          <a:p>
            <a:pPr lvl="0"/>
            <a:r>
              <a:rPr lang="en-US" dirty="0"/>
              <a:t>Dr. Florian </a:t>
            </a:r>
            <a:r>
              <a:rPr lang="en-US" dirty="0" err="1"/>
              <a:t>Lücker</a:t>
            </a:r>
            <a:endParaRPr lang="en-US" dirty="0"/>
          </a:p>
          <a:p>
            <a:pPr lvl="0"/>
            <a:r>
              <a:rPr lang="en-US" dirty="0"/>
              <a:t>Senior Lecturer in Supply Chain Management</a:t>
            </a:r>
          </a:p>
          <a:p>
            <a:pPr lvl="0"/>
            <a:r>
              <a:rPr lang="en-US" dirty="0"/>
              <a:t>Bayes Business School</a:t>
            </a:r>
          </a:p>
          <a:p>
            <a:pPr lvl="0"/>
            <a:r>
              <a:rPr lang="en-US" dirty="0"/>
              <a:t>florian.lucker@city.ac.uk</a:t>
            </a:r>
          </a:p>
        </p:txBody>
      </p:sp>
      <p:pic>
        <p:nvPicPr>
          <p:cNvPr id="4" name="Picture 2" descr="Welcome to Bayes Business School London | Bayes Business School">
            <a:extLst>
              <a:ext uri="{FF2B5EF4-FFF2-40B4-BE49-F238E27FC236}">
                <a16:creationId xmlns:a16="http://schemas.microsoft.com/office/drawing/2014/main" id="{839BEDBC-0531-A42E-FBBE-83E89B8870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80" y="339425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89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EAA19-C40A-42A9-BDBA-08CFFE79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41975"/>
            <a:ext cx="11386888" cy="430887"/>
          </a:xfrm>
        </p:spPr>
        <p:txBody>
          <a:bodyPr lIns="0" tIns="0" rIns="0" bIns="0" anchor="t">
            <a:spAutoFit/>
          </a:bodyPr>
          <a:lstStyle>
            <a:lvl1pPr>
              <a:lnSpc>
                <a:spcPct val="100000"/>
              </a:lnSpc>
              <a:defRPr sz="2800">
                <a:solidFill>
                  <a:srgbClr val="212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AF995-3073-4BA6-BEBD-9190C614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47" y="6461968"/>
            <a:ext cx="158697" cy="153888"/>
          </a:xfrm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A9EC3EF3-25B8-421C-9458-4AF2B26AFCE4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3" name="Picture 2" descr="Welcome to Bayes Business School London | Bayes Business School">
            <a:extLst>
              <a:ext uri="{FF2B5EF4-FFF2-40B4-BE49-F238E27FC236}">
                <a16:creationId xmlns:a16="http://schemas.microsoft.com/office/drawing/2014/main" id="{F9E7FE72-9916-7012-2B24-93217F8DD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56" y="6152444"/>
            <a:ext cx="946391" cy="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54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975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elcome to Bayes Business School London | Bayes Business School">
            <a:extLst>
              <a:ext uri="{FF2B5EF4-FFF2-40B4-BE49-F238E27FC236}">
                <a16:creationId xmlns:a16="http://schemas.microsoft.com/office/drawing/2014/main" id="{893679B8-57FE-1104-53A8-7DE832272C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80" y="339425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C8AE39F-9A2F-BBBC-8CCE-A5022FE624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9519" y="3073866"/>
            <a:ext cx="9025414" cy="615553"/>
          </a:xfr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100000"/>
              </a:lnSpc>
              <a:defRPr sz="4000" b="1">
                <a:solidFill>
                  <a:srgbClr val="FF2400"/>
                </a:solidFill>
              </a:defRPr>
            </a:lvl1pPr>
          </a:lstStyle>
          <a:p>
            <a:r>
              <a:rPr lang="en-US" dirty="0"/>
              <a:t>Resilient Value Chain Management</a:t>
            </a:r>
            <a:endParaRPr lang="en-IN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A57A286-805A-0A9C-DBF5-1D868EAE5F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9518" y="3866897"/>
            <a:ext cx="7128881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rgbClr val="13578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Sofia, Bulgaria, September 15, 2022</a:t>
            </a:r>
            <a:endParaRPr lang="en-IN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183E04B-B61A-2767-4C7F-489D2A6DB7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480" y="4413706"/>
            <a:ext cx="4911725" cy="1190390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/>
            </a:lvl2pPr>
            <a:lvl3pPr marL="914400" indent="0">
              <a:lnSpc>
                <a:spcPct val="100000"/>
              </a:lnSpc>
              <a:buNone/>
              <a:defRPr sz="1800"/>
            </a:lvl3pPr>
            <a:lvl4pPr marL="1371600" indent="0">
              <a:lnSpc>
                <a:spcPct val="100000"/>
              </a:lnSpc>
              <a:buNone/>
              <a:defRPr sz="1800"/>
            </a:lvl4pPr>
            <a:lvl5pPr marL="1828800" indent="0">
              <a:lnSpc>
                <a:spcPct val="100000"/>
              </a:lnSpc>
              <a:buNone/>
              <a:defRPr sz="1800"/>
            </a:lvl5pPr>
          </a:lstStyle>
          <a:p>
            <a:pPr lvl="0"/>
            <a:r>
              <a:rPr lang="en-US" dirty="0"/>
              <a:t>Dr. Florian </a:t>
            </a:r>
            <a:r>
              <a:rPr lang="en-US" dirty="0" err="1"/>
              <a:t>Lücker</a:t>
            </a:r>
            <a:endParaRPr lang="en-US" dirty="0"/>
          </a:p>
          <a:p>
            <a:pPr lvl="0"/>
            <a:r>
              <a:rPr lang="en-US" dirty="0"/>
              <a:t>Senior Lecturer in Supply Chain Management</a:t>
            </a:r>
          </a:p>
          <a:p>
            <a:pPr lvl="0"/>
            <a:r>
              <a:rPr lang="en-US" dirty="0"/>
              <a:t>Bayes Business School</a:t>
            </a:r>
          </a:p>
          <a:p>
            <a:pPr lvl="0"/>
            <a:r>
              <a:rPr lang="en-US" dirty="0"/>
              <a:t>florian.lucker@city.ac.uk</a:t>
            </a:r>
          </a:p>
        </p:txBody>
      </p:sp>
    </p:spTree>
    <p:extLst>
      <p:ext uri="{BB962C8B-B14F-4D97-AF65-F5344CB8AC3E}">
        <p14:creationId xmlns:p14="http://schemas.microsoft.com/office/powerpoint/2010/main" val="267598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EAA19-C40A-42A9-BDBA-08CFFE79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41975"/>
            <a:ext cx="11386888" cy="430887"/>
          </a:xfrm>
        </p:spPr>
        <p:txBody>
          <a:bodyPr lIns="0" tIns="0" rIns="0" bIns="0" anchor="t">
            <a:spAutoFit/>
          </a:bodyPr>
          <a:lstStyle>
            <a:lvl1pPr>
              <a:lnSpc>
                <a:spcPct val="100000"/>
              </a:lnSpc>
              <a:defRPr sz="2800">
                <a:solidFill>
                  <a:srgbClr val="212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AF995-3073-4BA6-BEBD-9190C614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47" y="6461968"/>
            <a:ext cx="158697" cy="153888"/>
          </a:xfrm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A9EC3EF3-25B8-421C-9458-4AF2B26AFCE4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3" name="Picture 2" descr="Welcome to Bayes Business School London | Bayes Business School">
            <a:extLst>
              <a:ext uri="{FF2B5EF4-FFF2-40B4-BE49-F238E27FC236}">
                <a16:creationId xmlns:a16="http://schemas.microsoft.com/office/drawing/2014/main" id="{42EB2B3B-E18A-ADB8-F779-698B19D935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56" y="6152444"/>
            <a:ext cx="946391" cy="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EFC2-3FD7-48E4-AC39-94AE5BC52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E1E3F-FA82-44CF-B629-89B01C7DF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90B67-BAB6-41A8-9A15-CABEBD1FB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1ED6B-53C0-4D2F-9E78-71777EB52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ADCE6-ACB1-418B-967C-68F67F078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C3EF3-25B8-421C-9458-4AF2B26AFC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642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EFC2-3FD7-48E4-AC39-94AE5BC52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E1E3F-FA82-44CF-B629-89B01C7DF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90B67-BAB6-41A8-9A15-CABEBD1FB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1ED6B-53C0-4D2F-9E78-71777EB52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ADCE6-ACB1-418B-967C-68F67F078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C3EF3-25B8-421C-9458-4AF2B26AFC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358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e.gov/about/sns/Pages/default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A6E7B-0FC8-4C9B-8748-FA3286B12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519" y="1842760"/>
            <a:ext cx="10511092" cy="1846659"/>
          </a:xfrm>
        </p:spPr>
        <p:txBody>
          <a:bodyPr/>
          <a:lstStyle/>
          <a:p>
            <a:r>
              <a:rPr lang="en-GB" dirty="0"/>
              <a:t>Achieving supply chain efficiency and resilience by using multi-level commons</a:t>
            </a:r>
            <a:endParaRPr lang="en-IN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378A40C-E228-4241-BCC6-E06902640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518" y="3866897"/>
            <a:ext cx="11088607" cy="866904"/>
          </a:xfrm>
        </p:spPr>
        <p:txBody>
          <a:bodyPr/>
          <a:lstStyle/>
          <a:p>
            <a:r>
              <a:rPr lang="en-US" dirty="0"/>
              <a:t>Single European Sky and Resilience in ATM, Sofia, Bulgaria</a:t>
            </a:r>
          </a:p>
          <a:p>
            <a:r>
              <a:rPr lang="en-US" dirty="0"/>
              <a:t>September 15, 2022 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C8C3A0-903A-46BE-B1E2-77DC63EEC1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9480" y="4886671"/>
            <a:ext cx="4911725" cy="885692"/>
          </a:xfrm>
        </p:spPr>
        <p:txBody>
          <a:bodyPr/>
          <a:lstStyle/>
          <a:p>
            <a:r>
              <a:rPr lang="en-US" i="0" dirty="0"/>
              <a:t>Based on joint work with</a:t>
            </a:r>
          </a:p>
          <a:p>
            <a:r>
              <a:rPr lang="en-US" i="0" dirty="0"/>
              <a:t>Sunil Chopra (Kellogg School of Management)</a:t>
            </a:r>
          </a:p>
          <a:p>
            <a:r>
              <a:rPr lang="en-US" i="0" dirty="0" err="1"/>
              <a:t>ManMohan</a:t>
            </a:r>
            <a:r>
              <a:rPr lang="en-US" i="0" dirty="0"/>
              <a:t> Sodhi (Bayes Business School)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64590E7-6EA5-B485-B231-C09FBECE7E3A}"/>
              </a:ext>
            </a:extLst>
          </p:cNvPr>
          <p:cNvSpPr txBox="1">
            <a:spLocks/>
          </p:cNvSpPr>
          <p:nvPr/>
        </p:nvSpPr>
        <p:spPr>
          <a:xfrm>
            <a:off x="6890797" y="5079176"/>
            <a:ext cx="4911725" cy="119039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Dr Florian Lücker</a:t>
            </a:r>
          </a:p>
          <a:p>
            <a:pPr algn="r"/>
            <a:r>
              <a:rPr lang="en-US" dirty="0"/>
              <a:t>Senior Lecturer in Supply Chain Management</a:t>
            </a:r>
          </a:p>
          <a:p>
            <a:pPr algn="r"/>
            <a:r>
              <a:rPr lang="en-US" dirty="0"/>
              <a:t>Bayes Business School</a:t>
            </a:r>
          </a:p>
          <a:p>
            <a:pPr algn="r"/>
            <a:r>
              <a:rPr lang="en-US" dirty="0"/>
              <a:t>florian.lucker@city.ac.uk</a:t>
            </a:r>
          </a:p>
        </p:txBody>
      </p:sp>
    </p:spTree>
    <p:extLst>
      <p:ext uri="{BB962C8B-B14F-4D97-AF65-F5344CB8AC3E}">
        <p14:creationId xmlns:p14="http://schemas.microsoft.com/office/powerpoint/2010/main" val="1664976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7C48FB-11B7-40F8-8CA1-C6D5648337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isse Int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840CA-BAD8-4C88-8CEB-5DE2E953A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424" y="3213557"/>
            <a:ext cx="4829152" cy="430887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Thanks for your attendance!</a:t>
            </a:r>
          </a:p>
        </p:txBody>
      </p:sp>
    </p:spTree>
    <p:extLst>
      <p:ext uri="{BB962C8B-B14F-4D97-AF65-F5344CB8AC3E}">
        <p14:creationId xmlns:p14="http://schemas.microsoft.com/office/powerpoint/2010/main" val="389302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1543-A18D-42D7-8F6E-9AE42690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41975"/>
            <a:ext cx="11386888" cy="430887"/>
          </a:xfrm>
        </p:spPr>
        <p:txBody>
          <a:bodyPr/>
          <a:lstStyle/>
          <a:p>
            <a:r>
              <a:rPr lang="en-US" dirty="0"/>
              <a:t>Many firms need cost-efficient risk mitigation strategies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D1D946-DBA0-4897-9230-5CD0121D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3EF3-25B8-421C-9458-4AF2B26AFCE4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FE8FE3-7B38-08D4-6DB5-CC157DD6D0C2}"/>
              </a:ext>
            </a:extLst>
          </p:cNvPr>
          <p:cNvSpPr/>
          <p:nvPr/>
        </p:nvSpPr>
        <p:spPr>
          <a:xfrm>
            <a:off x="402556" y="1902235"/>
            <a:ext cx="2683180" cy="32061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1600" dirty="0"/>
              <a:t>Firms are often reluctant to implement resilience-enhancing measures.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E602EC-7233-A9C6-9796-FB08C292EC44}"/>
              </a:ext>
            </a:extLst>
          </p:cNvPr>
          <p:cNvSpPr/>
          <p:nvPr/>
        </p:nvSpPr>
        <p:spPr>
          <a:xfrm>
            <a:off x="3303792" y="1902235"/>
            <a:ext cx="2683180" cy="32061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1600" dirty="0">
                <a:solidFill>
                  <a:schemeClr val="tx1"/>
                </a:solidFill>
              </a:rPr>
              <a:t>Implementing risk mitigation strategies often results in a reduction in supply chain efficiency (buffers cost money).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31993A-4A1D-F56A-EB98-F0D36EC74998}"/>
              </a:ext>
            </a:extLst>
          </p:cNvPr>
          <p:cNvSpPr/>
          <p:nvPr/>
        </p:nvSpPr>
        <p:spPr>
          <a:xfrm>
            <a:off x="6205028" y="1902235"/>
            <a:ext cx="2683180" cy="32061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1600">
                <a:solidFill>
                  <a:schemeClr val="tx1"/>
                </a:solidFill>
              </a:rPr>
              <a:t>Many firms focus on short-term profitability when creating shareholder value. However, investing in risk mitigation strategies is a long-game (i.e., the investment pays off only in the long-term when disruptions do occur).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1E2367-7118-8879-D937-18BC21876A2E}"/>
              </a:ext>
            </a:extLst>
          </p:cNvPr>
          <p:cNvSpPr/>
          <p:nvPr/>
        </p:nvSpPr>
        <p:spPr>
          <a:xfrm>
            <a:off x="9106264" y="1902235"/>
            <a:ext cx="2683180" cy="32061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600" dirty="0">
                <a:solidFill>
                  <a:schemeClr val="tx1"/>
                </a:solidFill>
              </a:rPr>
              <a:t>Firms often struggle to estimate the likelihood of disruptions to occur because disruptions are considered rare events.</a:t>
            </a:r>
          </a:p>
        </p:txBody>
      </p:sp>
    </p:spTree>
    <p:extLst>
      <p:ext uri="{BB962C8B-B14F-4D97-AF65-F5344CB8AC3E}">
        <p14:creationId xmlns:p14="http://schemas.microsoft.com/office/powerpoint/2010/main" val="261511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A11C-4BDB-407B-B068-66AABA64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41975"/>
            <a:ext cx="11386888" cy="861774"/>
          </a:xfrm>
        </p:spPr>
        <p:txBody>
          <a:bodyPr/>
          <a:lstStyle/>
          <a:p>
            <a:r>
              <a:rPr lang="en-US" dirty="0"/>
              <a:t>Small firms can achieve “resilience at low cost” by leveraging across-company commons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898DC4-6F34-4AEF-9748-D81C62C3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3EF3-25B8-421C-9458-4AF2B26AFCE4}" type="slidenum">
              <a:rPr lang="en-IN" smtClean="0"/>
              <a:pPr/>
              <a:t>12</a:t>
            </a:fld>
            <a:endParaRPr lang="en-IN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CE57CC2-FE17-4AF3-AF45-163866385308}"/>
              </a:ext>
            </a:extLst>
          </p:cNvPr>
          <p:cNvSpPr txBox="1">
            <a:spLocks/>
          </p:cNvSpPr>
          <p:nvPr/>
        </p:nvSpPr>
        <p:spPr>
          <a:xfrm>
            <a:off x="422623" y="1438609"/>
            <a:ext cx="10679552" cy="88569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rgbClr val="21212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800" dirty="0">
                <a:latin typeface="+mn-lt"/>
              </a:rPr>
              <a:t>Smaller companies can often benefit from across-company commons. These are viewed as pooled resources such as production capacity/ warehousing/ transportation that are shared across firms/industries.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5E52CF-370E-BF52-FBC5-E00B51E50540}"/>
              </a:ext>
            </a:extLst>
          </p:cNvPr>
          <p:cNvGrpSpPr/>
          <p:nvPr/>
        </p:nvGrpSpPr>
        <p:grpSpPr>
          <a:xfrm>
            <a:off x="402556" y="2396493"/>
            <a:ext cx="3456005" cy="3723382"/>
            <a:chOff x="402555" y="1161439"/>
            <a:chExt cx="3456005" cy="3723382"/>
          </a:xfrm>
        </p:grpSpPr>
        <p:sp>
          <p:nvSpPr>
            <p:cNvPr id="5" name="Rectangle: Rounded Corners 3">
              <a:extLst>
                <a:ext uri="{FF2B5EF4-FFF2-40B4-BE49-F238E27FC236}">
                  <a16:creationId xmlns:a16="http://schemas.microsoft.com/office/drawing/2014/main" id="{50F123C8-4FFE-891D-FF3C-A478EA094019}"/>
                </a:ext>
              </a:extLst>
            </p:cNvPr>
            <p:cNvSpPr>
              <a:spLocks/>
            </p:cNvSpPr>
            <p:nvPr/>
          </p:nvSpPr>
          <p:spPr>
            <a:xfrm>
              <a:off x="402555" y="1401954"/>
              <a:ext cx="3456005" cy="3482867"/>
            </a:xfrm>
            <a:prstGeom prst="roundRect">
              <a:avLst>
                <a:gd name="adj" fmla="val 639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0" bIns="182880" rtlCol="0" anchor="t">
              <a:noAutofit/>
            </a:bodyPr>
            <a:lstStyle/>
            <a:p>
              <a:pPr algn="ctr">
                <a:lnSpc>
                  <a:spcPct val="119000"/>
                </a:lnSpc>
                <a:spcAft>
                  <a:spcPts val="18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Warehousing firm </a:t>
              </a:r>
              <a:r>
                <a:rPr lang="en-US" dirty="0" err="1">
                  <a:solidFill>
                    <a:schemeClr val="tx1"/>
                  </a:solidFill>
                </a:rPr>
                <a:t>Flexe</a:t>
              </a:r>
              <a:r>
                <a:rPr lang="en-US" dirty="0">
                  <a:solidFill>
                    <a:schemeClr val="tx1"/>
                  </a:solidFill>
                </a:rPr>
                <a:t> (www.flexe.com) provides a flexible warehousing common that is particularly helpful for smaller companies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C1A7E3F-AB1A-879C-D768-4B21145A5DE6}"/>
                </a:ext>
              </a:extLst>
            </p:cNvPr>
            <p:cNvSpPr/>
            <p:nvPr/>
          </p:nvSpPr>
          <p:spPr>
            <a:xfrm>
              <a:off x="1835284" y="1161439"/>
              <a:ext cx="590547" cy="5079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b="1" dirty="0">
                  <a:latin typeface="+mj-lt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5472487-9A60-0BE1-04C3-F8DAFF9397D7}"/>
              </a:ext>
            </a:extLst>
          </p:cNvPr>
          <p:cNvGrpSpPr/>
          <p:nvPr/>
        </p:nvGrpSpPr>
        <p:grpSpPr>
          <a:xfrm>
            <a:off x="4284529" y="2396493"/>
            <a:ext cx="3456005" cy="3723382"/>
            <a:chOff x="4025849" y="1161439"/>
            <a:chExt cx="3456005" cy="3723382"/>
          </a:xfrm>
        </p:grpSpPr>
        <p:sp>
          <p:nvSpPr>
            <p:cNvPr id="8" name="Rectangle: Rounded Corners 54">
              <a:extLst>
                <a:ext uri="{FF2B5EF4-FFF2-40B4-BE49-F238E27FC236}">
                  <a16:creationId xmlns:a16="http://schemas.microsoft.com/office/drawing/2014/main" id="{1F7CF3A0-AA9C-3BFD-4CC7-FABF489FE196}"/>
                </a:ext>
              </a:extLst>
            </p:cNvPr>
            <p:cNvSpPr>
              <a:spLocks/>
            </p:cNvSpPr>
            <p:nvPr/>
          </p:nvSpPr>
          <p:spPr>
            <a:xfrm>
              <a:off x="4025849" y="1401954"/>
              <a:ext cx="3456005" cy="3482867"/>
            </a:xfrm>
            <a:prstGeom prst="roundRect">
              <a:avLst>
                <a:gd name="adj" fmla="val 639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0" bIns="182880" rtlCol="0" anchor="t">
              <a:noAutofit/>
            </a:bodyPr>
            <a:lstStyle/>
            <a:p>
              <a:pPr algn="ctr">
                <a:lnSpc>
                  <a:spcPct val="119000"/>
                </a:lnSpc>
                <a:spcAft>
                  <a:spcPts val="18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DHL, UPS, and Alibaba are examples of private third parties that provide e-commerce delivery and storage resources that are shared across competing firms. This allows smaller firms to set up omni-channel solutions.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0EF85E-2BEF-BC0B-FFB0-C7B02FCE0DBF}"/>
                </a:ext>
              </a:extLst>
            </p:cNvPr>
            <p:cNvSpPr/>
            <p:nvPr/>
          </p:nvSpPr>
          <p:spPr>
            <a:xfrm>
              <a:off x="5458578" y="1161439"/>
              <a:ext cx="590547" cy="5079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b="1" dirty="0">
                  <a:latin typeface="+mj-lt"/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EC734B-A228-9846-2FF8-08F23262D4AA}"/>
              </a:ext>
            </a:extLst>
          </p:cNvPr>
          <p:cNvGrpSpPr/>
          <p:nvPr/>
        </p:nvGrpSpPr>
        <p:grpSpPr>
          <a:xfrm>
            <a:off x="8166501" y="2396493"/>
            <a:ext cx="3456005" cy="3723382"/>
            <a:chOff x="8166500" y="1161439"/>
            <a:chExt cx="3456005" cy="3723382"/>
          </a:xfrm>
        </p:grpSpPr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7C20D234-4FCA-4192-F9E3-E63880854047}"/>
                </a:ext>
              </a:extLst>
            </p:cNvPr>
            <p:cNvSpPr>
              <a:spLocks/>
            </p:cNvSpPr>
            <p:nvPr/>
          </p:nvSpPr>
          <p:spPr>
            <a:xfrm>
              <a:off x="8166500" y="1401954"/>
              <a:ext cx="3456005" cy="3482867"/>
            </a:xfrm>
            <a:prstGeom prst="roundRect">
              <a:avLst>
                <a:gd name="adj" fmla="val 639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0" bIns="182880" rtlCol="0" anchor="t">
              <a:noAutofit/>
            </a:bodyPr>
            <a:lstStyle/>
            <a:p>
              <a:pPr algn="ctr">
                <a:lnSpc>
                  <a:spcPct val="119000"/>
                </a:lnSpc>
                <a:spcAft>
                  <a:spcPts val="18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Commons for smaller firms are often facilitated by the use of technology such as 3D printing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C1A4DA3-65CB-2246-BC67-CA1154359B4F}"/>
                </a:ext>
              </a:extLst>
            </p:cNvPr>
            <p:cNvSpPr/>
            <p:nvPr/>
          </p:nvSpPr>
          <p:spPr>
            <a:xfrm>
              <a:off x="9599229" y="1161439"/>
              <a:ext cx="590547" cy="5079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b="1" dirty="0">
                  <a:latin typeface="+mj-l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8923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A11C-4BDB-407B-B068-66AABA64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41975"/>
            <a:ext cx="11386888" cy="861774"/>
          </a:xfrm>
        </p:spPr>
        <p:txBody>
          <a:bodyPr/>
          <a:lstStyle/>
          <a:p>
            <a:r>
              <a:rPr lang="en-US" dirty="0"/>
              <a:t>Tailored sourcing allows large firms to create some resilience </a:t>
            </a:r>
            <a:br>
              <a:rPr lang="en-US" dirty="0"/>
            </a:br>
            <a:r>
              <a:rPr lang="en-US" dirty="0"/>
              <a:t>and efficiency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898DC4-6F34-4AEF-9748-D81C62C3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3EF3-25B8-421C-9458-4AF2B26AFCE4}" type="slidenum">
              <a:rPr lang="en-IN" smtClean="0"/>
              <a:pPr/>
              <a:t>13</a:t>
            </a:fld>
            <a:endParaRPr lang="en-IN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309274A2-FCBA-467F-A130-54B82057B40B}"/>
              </a:ext>
            </a:extLst>
          </p:cNvPr>
          <p:cNvSpPr txBox="1">
            <a:spLocks/>
          </p:cNvSpPr>
          <p:nvPr/>
        </p:nvSpPr>
        <p:spPr>
          <a:xfrm>
            <a:off x="402556" y="1396537"/>
            <a:ext cx="11386888" cy="58099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rgbClr val="21212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800" dirty="0">
                <a:latin typeface="+mn-lt"/>
              </a:rPr>
              <a:t>Observe that tailored sourcing results not only in an increase of supply chain efficiency but also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supply chain resilience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244622-EC82-48FE-85B0-68C03E912E17}"/>
              </a:ext>
            </a:extLst>
          </p:cNvPr>
          <p:cNvSpPr>
            <a:spLocks/>
          </p:cNvSpPr>
          <p:nvPr/>
        </p:nvSpPr>
        <p:spPr>
          <a:xfrm>
            <a:off x="1169043" y="2359990"/>
            <a:ext cx="4606724" cy="3282197"/>
          </a:xfrm>
          <a:prstGeom prst="roundRect">
            <a:avLst>
              <a:gd name="adj" fmla="val 639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88720" bIns="182880" rtlCol="0" anchor="t">
            <a:noAutofit/>
          </a:bodyPr>
          <a:lstStyle/>
          <a:p>
            <a:pPr algn="ctr">
              <a:lnSpc>
                <a:spcPct val="110000"/>
              </a:lnSpc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</a:rPr>
              <a:t>Off-shore suppliers provide the benefit of sourcing at low costs. </a:t>
            </a:r>
          </a:p>
          <a:p>
            <a:pPr algn="ctr">
              <a:lnSpc>
                <a:spcPct val="110000"/>
              </a:lnSpc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</a:rPr>
              <a:t>They are used to serve predictable portion of demand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18AAEA7-FDDE-4981-BBD4-D01A38773F39}"/>
              </a:ext>
            </a:extLst>
          </p:cNvPr>
          <p:cNvSpPr>
            <a:spLocks/>
          </p:cNvSpPr>
          <p:nvPr/>
        </p:nvSpPr>
        <p:spPr>
          <a:xfrm>
            <a:off x="6416233" y="2359990"/>
            <a:ext cx="4606724" cy="3282197"/>
          </a:xfrm>
          <a:prstGeom prst="roundRect">
            <a:avLst>
              <a:gd name="adj" fmla="val 639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88720" bIns="182880" rtlCol="0" anchor="t">
            <a:noAutofit/>
          </a:bodyPr>
          <a:lstStyle/>
          <a:p>
            <a:pPr algn="ctr">
              <a:lnSpc>
                <a:spcPct val="110000"/>
              </a:lnSpc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</a:rPr>
              <a:t>The near-shore supplier provides the benefit of quickly reacting to changes in costumer demand. </a:t>
            </a:r>
          </a:p>
          <a:p>
            <a:pPr algn="ctr">
              <a:lnSpc>
                <a:spcPct val="110000"/>
              </a:lnSpc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</a:rPr>
              <a:t>They are used to serve uncertain portion of demand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A9B7B47-5883-4AFA-B71C-83D92984D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7236" y="2692405"/>
            <a:ext cx="670338" cy="67033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AB6EA37-268F-4032-87B4-C95361153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4426" y="2692405"/>
            <a:ext cx="670338" cy="67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86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A11C-4BDB-407B-B068-66AABA64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41975"/>
            <a:ext cx="11386888" cy="861774"/>
          </a:xfrm>
        </p:spPr>
        <p:txBody>
          <a:bodyPr/>
          <a:lstStyle/>
          <a:p>
            <a:r>
              <a:rPr lang="en-US" dirty="0"/>
              <a:t>Tailored sourcing: The practice of using near-shore and </a:t>
            </a:r>
            <a:br>
              <a:rPr lang="en-US" dirty="0"/>
            </a:br>
            <a:r>
              <a:rPr lang="en-US" dirty="0"/>
              <a:t>off-shore suppliers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898DC4-6F34-4AEF-9748-D81C62C3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3EF3-25B8-421C-9458-4AF2B26AFCE4}" type="slidenum">
              <a:rPr lang="en-IN" smtClean="0"/>
              <a:pPr/>
              <a:t>14</a:t>
            </a:fld>
            <a:endParaRPr lang="en-IN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309274A2-FCBA-467F-A130-54B82057B40B}"/>
              </a:ext>
            </a:extLst>
          </p:cNvPr>
          <p:cNvSpPr txBox="1">
            <a:spLocks/>
          </p:cNvSpPr>
          <p:nvPr/>
        </p:nvSpPr>
        <p:spPr>
          <a:xfrm>
            <a:off x="402556" y="1396537"/>
            <a:ext cx="11386888" cy="2769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rgbClr val="2121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+mn-lt"/>
              </a:rPr>
              <a:t>It is often used to increase supply chain efficiency and resilience.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244622-EC82-48FE-85B0-68C03E912E17}"/>
              </a:ext>
            </a:extLst>
          </p:cNvPr>
          <p:cNvSpPr>
            <a:spLocks/>
          </p:cNvSpPr>
          <p:nvPr/>
        </p:nvSpPr>
        <p:spPr>
          <a:xfrm>
            <a:off x="3673071" y="2507157"/>
            <a:ext cx="4845858" cy="2712559"/>
          </a:xfrm>
          <a:prstGeom prst="roundRect">
            <a:avLst>
              <a:gd name="adj" fmla="val 639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88720" bIns="182880" rtlCol="0" anchor="t">
            <a:noAutofit/>
          </a:bodyPr>
          <a:lstStyle/>
          <a:p>
            <a:pPr algn="ctr">
              <a:lnSpc>
                <a:spcPct val="110000"/>
              </a:lnSpc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</a:rPr>
              <a:t>If one supplier is disrupted (say the off-shore supplier), the firm can still leverage the other supplier (say the near-shore supplier) to source products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92F6895-ACED-4996-8829-5E5711678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548" y="2820741"/>
            <a:ext cx="724905" cy="72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34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A11C-4BDB-407B-B068-66AABA64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41975"/>
            <a:ext cx="11386888" cy="430887"/>
          </a:xfrm>
        </p:spPr>
        <p:txBody>
          <a:bodyPr/>
          <a:lstStyle/>
          <a:p>
            <a:r>
              <a:rPr lang="en-US" dirty="0"/>
              <a:t>Commons lower the cost of tailored sourcing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898DC4-6F34-4AEF-9748-D81C62C3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3EF3-25B8-421C-9458-4AF2B26AFCE4}" type="slidenum">
              <a:rPr lang="en-IN" smtClean="0"/>
              <a:pPr/>
              <a:t>15</a:t>
            </a:fld>
            <a:endParaRPr lang="en-I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0AA2D3-C98E-48A8-A4CD-0D9CEC6C5B4D}"/>
              </a:ext>
            </a:extLst>
          </p:cNvPr>
          <p:cNvSpPr txBox="1">
            <a:spLocks/>
          </p:cNvSpPr>
          <p:nvPr/>
        </p:nvSpPr>
        <p:spPr>
          <a:xfrm>
            <a:off x="1471536" y="1919548"/>
            <a:ext cx="4341253" cy="58099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rgbClr val="21212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800" dirty="0">
                <a:latin typeface="+mn-lt"/>
              </a:rPr>
              <a:t>Commons help lower costs of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local production.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958DEA-7B97-4EE2-A307-774DF1DF87CF}"/>
              </a:ext>
            </a:extLst>
          </p:cNvPr>
          <p:cNvSpPr>
            <a:spLocks/>
          </p:cNvSpPr>
          <p:nvPr/>
        </p:nvSpPr>
        <p:spPr>
          <a:xfrm>
            <a:off x="402556" y="1752844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69919C-C889-495B-A7CB-3F802959CDD9}"/>
              </a:ext>
            </a:extLst>
          </p:cNvPr>
          <p:cNvSpPr txBox="1">
            <a:spLocks/>
          </p:cNvSpPr>
          <p:nvPr/>
        </p:nvSpPr>
        <p:spPr>
          <a:xfrm>
            <a:off x="1471536" y="4122958"/>
            <a:ext cx="4341253" cy="88569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rgbClr val="21212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800" dirty="0">
                <a:latin typeface="+mn-lt"/>
              </a:rPr>
              <a:t>Example: Nike uses flexible manufacturing common to reduce local production costs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82238D-F084-413F-A129-39412CE66FA5}"/>
              </a:ext>
            </a:extLst>
          </p:cNvPr>
          <p:cNvSpPr/>
          <p:nvPr/>
        </p:nvSpPr>
        <p:spPr>
          <a:xfrm>
            <a:off x="402556" y="4108604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A8EE3C-5444-413A-B07C-47BC9C6A4F9D}"/>
              </a:ext>
            </a:extLst>
          </p:cNvPr>
          <p:cNvSpPr txBox="1">
            <a:spLocks/>
          </p:cNvSpPr>
          <p:nvPr/>
        </p:nvSpPr>
        <p:spPr>
          <a:xfrm>
            <a:off x="7437795" y="1919548"/>
            <a:ext cx="4341253" cy="58099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rgbClr val="21212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800" dirty="0">
                <a:latin typeface="+mn-lt"/>
              </a:rPr>
              <a:t>The flexible manufacturing common is facilitated by using advanced technology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9FCB9C7-6120-4F20-8018-159D724F947C}"/>
              </a:ext>
            </a:extLst>
          </p:cNvPr>
          <p:cNvSpPr/>
          <p:nvPr/>
        </p:nvSpPr>
        <p:spPr>
          <a:xfrm>
            <a:off x="6368815" y="1752844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E7E683F-B2AA-4A8C-A883-1ABEB60B07BD}"/>
              </a:ext>
            </a:extLst>
          </p:cNvPr>
          <p:cNvSpPr txBox="1">
            <a:spLocks/>
          </p:cNvSpPr>
          <p:nvPr/>
        </p:nvSpPr>
        <p:spPr>
          <a:xfrm>
            <a:off x="7437795" y="4122958"/>
            <a:ext cx="4341253" cy="88569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rgbClr val="21212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800" dirty="0">
                <a:latin typeface="+mn-lt"/>
              </a:rPr>
              <a:t>Nike produces new and innovative products locally while still sourcing standard products from off-shore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054E26E-0BA8-433A-AC93-5E8EE622A22B}"/>
              </a:ext>
            </a:extLst>
          </p:cNvPr>
          <p:cNvSpPr/>
          <p:nvPr/>
        </p:nvSpPr>
        <p:spPr>
          <a:xfrm>
            <a:off x="6368815" y="4108604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b="1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C4CF8AF-06C3-4DEB-B64B-AC12D2736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679" y="1951967"/>
            <a:ext cx="516155" cy="51615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EBAFCD5-D148-403A-BB40-273664371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679" y="4307727"/>
            <a:ext cx="516155" cy="51615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4F772F1-AD42-4E31-AAF6-117A73D33A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67938" y="1951967"/>
            <a:ext cx="516155" cy="51615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CCF344E-9756-4078-838C-FDEB35CEA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67938" y="4307727"/>
            <a:ext cx="516155" cy="5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81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04A4C-DC11-01AE-4C9C-139D9B022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Management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661B3-8015-EBF4-502D-593E76EEF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3EF3-25B8-421C-9458-4AF2B26AFCE4}" type="slidenum">
              <a:rPr lang="en-IN" smtClean="0"/>
              <a:pPr/>
              <a:t>16</a:t>
            </a:fld>
            <a:endParaRPr lang="en-I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A6FED7-39B3-EF4B-156C-C4D0A450412F}"/>
              </a:ext>
            </a:extLst>
          </p:cNvPr>
          <p:cNvSpPr txBox="1">
            <a:spLocks/>
          </p:cNvSpPr>
          <p:nvPr/>
        </p:nvSpPr>
        <p:spPr>
          <a:xfrm>
            <a:off x="402556" y="5174456"/>
            <a:ext cx="11386888" cy="119039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rgbClr val="21212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800" dirty="0">
                <a:latin typeface="+mn-lt"/>
              </a:rPr>
              <a:t>Many firms compete on price, particularly when producing functional products. As a result, there is a high pressure to reduce costs. Supply chain managers aim to increase the efficiency of supply chains.  Concepts such as </a:t>
            </a:r>
            <a:r>
              <a:rPr lang="en-US" sz="1800" b="1" dirty="0">
                <a:latin typeface="+mn-lt"/>
              </a:rPr>
              <a:t>lean manufacturing </a:t>
            </a:r>
            <a:r>
              <a:rPr lang="en-US" sz="1800" dirty="0">
                <a:latin typeface="+mn-lt"/>
              </a:rPr>
              <a:t>or </a:t>
            </a:r>
            <a:r>
              <a:rPr lang="en-US" sz="1800" b="1" dirty="0">
                <a:latin typeface="+mn-lt"/>
              </a:rPr>
              <a:t>just-in time </a:t>
            </a:r>
            <a:r>
              <a:rPr lang="en-US" sz="1800" dirty="0">
                <a:latin typeface="+mn-lt"/>
              </a:rPr>
              <a:t>have helped creating supply chain surplus.</a:t>
            </a:r>
          </a:p>
          <a:p>
            <a:pPr>
              <a:lnSpc>
                <a:spcPct val="110000"/>
              </a:lnSpc>
            </a:pPr>
            <a:endParaRPr lang="en-US" sz="1800" dirty="0">
              <a:latin typeface="+mn-lt"/>
              <a:sym typeface="Wingdings" pitchFamily="2" charset="2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3960BC-F830-CB39-5697-F69FD556678F}"/>
              </a:ext>
            </a:extLst>
          </p:cNvPr>
          <p:cNvGrpSpPr/>
          <p:nvPr/>
        </p:nvGrpSpPr>
        <p:grpSpPr>
          <a:xfrm>
            <a:off x="0" y="1117678"/>
            <a:ext cx="12192000" cy="3738988"/>
            <a:chOff x="0" y="901110"/>
            <a:chExt cx="12192000" cy="373898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41D7CE-9C62-C561-354F-23D298611192}"/>
                </a:ext>
              </a:extLst>
            </p:cNvPr>
            <p:cNvSpPr>
              <a:spLocks/>
            </p:cNvSpPr>
            <p:nvPr/>
          </p:nvSpPr>
          <p:spPr>
            <a:xfrm>
              <a:off x="0" y="901110"/>
              <a:ext cx="12192000" cy="37389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isse Intl"/>
                <a:ea typeface="+mn-ea"/>
                <a:cs typeface="+mn-cs"/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D0F28C56-2161-49C2-1D27-67E8CE1BF5A4}"/>
                </a:ext>
              </a:extLst>
            </p:cNvPr>
            <p:cNvSpPr txBox="1">
              <a:spLocks/>
            </p:cNvSpPr>
            <p:nvPr/>
          </p:nvSpPr>
          <p:spPr>
            <a:xfrm>
              <a:off x="997527" y="1276965"/>
              <a:ext cx="10200903" cy="321229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kern="1200">
                  <a:solidFill>
                    <a:srgbClr val="21212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uisse Intl"/>
                  <a:ea typeface="+mj-ea"/>
                  <a:cs typeface="+mj-cs"/>
                </a:rPr>
                <a:t>Supply Chain Management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uisse Intl"/>
                  <a:ea typeface="+mj-ea"/>
                  <a:cs typeface="+mj-cs"/>
                </a:rPr>
                <a:t>is the systemic, strategic coordination of the traditional business functions within a particular company and across companies within the supply chain, for the purpose of improving the long-term performance of the individual companies and the supply chain as a whole.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400" dirty="0">
                <a:solidFill>
                  <a:prstClr val="white"/>
                </a:solidFill>
                <a:latin typeface="Suisse Int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uisse Intl"/>
                  <a:ea typeface="+mj-ea"/>
                  <a:cs typeface="+mj-cs"/>
                </a:rPr>
                <a:t>The goal is to maximize: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Suisse Intl"/>
                </a:rPr>
                <a:t>Su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uisse Intl"/>
                  <a:ea typeface="+mj-ea"/>
                  <a:cs typeface="+mj-cs"/>
                </a:rPr>
                <a:t>pply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uisse Intl"/>
                  <a:ea typeface="+mj-ea"/>
                  <a:cs typeface="+mj-cs"/>
                </a:rPr>
                <a:t> chain surplus = Customer value - Supply </a:t>
              </a:r>
              <a:r>
                <a:rPr lang="en-US" sz="2400" dirty="0" err="1">
                  <a:solidFill>
                    <a:prstClr val="white"/>
                  </a:solidFill>
                  <a:latin typeface="Suisse Intl"/>
                </a:rPr>
                <a:t>ch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uisse Intl"/>
                  <a:ea typeface="+mj-ea"/>
                  <a:cs typeface="+mj-cs"/>
                </a:rPr>
                <a:t>ain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uisse Intl"/>
                  <a:ea typeface="+mj-ea"/>
                  <a:cs typeface="+mj-cs"/>
                </a:rPr>
                <a:t>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5543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04A4C-DC11-01AE-4C9C-139D9B022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Risk Management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661B3-8015-EBF4-502D-593E76EEF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3EF3-25B8-421C-9458-4AF2B26AFCE4}" type="slidenum">
              <a:rPr lang="en-IN" smtClean="0"/>
              <a:pPr/>
              <a:t>17</a:t>
            </a:fld>
            <a:endParaRPr lang="en-I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A6FED7-39B3-EF4B-156C-C4D0A450412F}"/>
              </a:ext>
            </a:extLst>
          </p:cNvPr>
          <p:cNvSpPr txBox="1">
            <a:spLocks/>
          </p:cNvSpPr>
          <p:nvPr/>
        </p:nvSpPr>
        <p:spPr>
          <a:xfrm>
            <a:off x="402556" y="1396537"/>
            <a:ext cx="11386888" cy="393268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rgbClr val="21212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800" dirty="0">
                <a:latin typeface="+mn-lt"/>
              </a:rPr>
              <a:t>Recent events have highlighted to many firms the importance of managing the risk of rare but impactful disruptions in supply chains.</a:t>
            </a:r>
          </a:p>
          <a:p>
            <a:pPr>
              <a:lnSpc>
                <a:spcPct val="110000"/>
              </a:lnSpc>
            </a:pPr>
            <a:endParaRPr lang="en-US" sz="18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latin typeface="+mn-lt"/>
              </a:rPr>
              <a:t>Some ways to manage risk in the supply chain include:</a:t>
            </a:r>
          </a:p>
          <a:p>
            <a:pPr marL="342900" indent="-342900">
              <a:lnSpc>
                <a:spcPct val="110000"/>
              </a:lnSpc>
              <a:buAutoNum type="arabicParenR"/>
            </a:pPr>
            <a:r>
              <a:rPr lang="en-US" sz="1800" dirty="0">
                <a:latin typeface="+mn-lt"/>
              </a:rPr>
              <a:t>Keeping reserve inventory that can be used in the event of a disruption</a:t>
            </a:r>
            <a:r>
              <a:rPr lang="en-US" sz="1800" dirty="0">
                <a:latin typeface="+mn-lt"/>
                <a:sym typeface="Wingdings" pitchFamily="2" charset="2"/>
              </a:rPr>
              <a:t> Example Roche Pharmaceuticals</a:t>
            </a:r>
          </a:p>
          <a:p>
            <a:pPr marL="342900" indent="-342900">
              <a:lnSpc>
                <a:spcPct val="110000"/>
              </a:lnSpc>
              <a:buAutoNum type="arabicParenR"/>
            </a:pPr>
            <a:r>
              <a:rPr lang="en-US" sz="1800" dirty="0">
                <a:latin typeface="+mn-lt"/>
                <a:sym typeface="Wingdings" pitchFamily="2" charset="2"/>
              </a:rPr>
              <a:t>Keeping reserve capacity to build products in case of shortages  Example: Cisco</a:t>
            </a:r>
          </a:p>
          <a:p>
            <a:pPr marL="342900" indent="-342900">
              <a:lnSpc>
                <a:spcPct val="110000"/>
              </a:lnSpc>
              <a:buAutoNum type="arabicParenR"/>
            </a:pPr>
            <a:r>
              <a:rPr lang="en-US" sz="1800" dirty="0">
                <a:latin typeface="+mn-lt"/>
                <a:sym typeface="Wingdings" pitchFamily="2" charset="2"/>
              </a:rPr>
              <a:t>Near-shoring: moving production closer to the customers Example: Zara</a:t>
            </a:r>
          </a:p>
          <a:p>
            <a:pPr marL="342900" indent="-342900">
              <a:lnSpc>
                <a:spcPct val="110000"/>
              </a:lnSpc>
              <a:buAutoNum type="arabicParenR"/>
            </a:pPr>
            <a:r>
              <a:rPr lang="en-US" sz="1800" dirty="0">
                <a:latin typeface="+mn-lt"/>
                <a:sym typeface="Wingdings" pitchFamily="2" charset="2"/>
              </a:rPr>
              <a:t>Sourcing components from several suppliers  Example: Toyota</a:t>
            </a:r>
          </a:p>
          <a:p>
            <a:pPr marL="342900" indent="-342900">
              <a:lnSpc>
                <a:spcPct val="110000"/>
              </a:lnSpc>
              <a:buAutoNum type="arabicParenR"/>
            </a:pPr>
            <a:endParaRPr lang="en-US" sz="1800" dirty="0">
              <a:latin typeface="+mn-lt"/>
              <a:sym typeface="Wingdings" pitchFamily="2" charset="2"/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latin typeface="+mn-lt"/>
                <a:sym typeface="Wingdings" pitchFamily="2" charset="2"/>
              </a:rPr>
              <a:t>These are all meaningful levers in managing risk in the supply chain but come at the cost of a reduced supply chain efficiency.</a:t>
            </a:r>
          </a:p>
          <a:p>
            <a:pPr>
              <a:lnSpc>
                <a:spcPct val="110000"/>
              </a:lnSpc>
            </a:pPr>
            <a:endParaRPr lang="en-US" sz="1800" dirty="0">
              <a:latin typeface="+mn-lt"/>
              <a:sym typeface="Wingdings" pitchFamily="2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6FBDD-D586-FCEB-E00C-F042DF44C091}"/>
              </a:ext>
            </a:extLst>
          </p:cNvPr>
          <p:cNvSpPr>
            <a:spLocks/>
          </p:cNvSpPr>
          <p:nvPr/>
        </p:nvSpPr>
        <p:spPr>
          <a:xfrm>
            <a:off x="402556" y="5315982"/>
            <a:ext cx="11386888" cy="701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1600" dirty="0"/>
              <a:t>Supply chain efficiency, which is directed at improving a company’s financial performance, is different from supply chain resilience, whose goal is risk reduction.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333206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04A4C-DC11-01AE-4C9C-139D9B022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Management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661B3-8015-EBF4-502D-593E76EEF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3EF3-25B8-421C-9458-4AF2B26AFCE4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A6FED7-39B3-EF4B-156C-C4D0A450412F}"/>
              </a:ext>
            </a:extLst>
          </p:cNvPr>
          <p:cNvSpPr txBox="1">
            <a:spLocks/>
          </p:cNvSpPr>
          <p:nvPr/>
        </p:nvSpPr>
        <p:spPr>
          <a:xfrm>
            <a:off x="6096000" y="1396537"/>
            <a:ext cx="5693444" cy="423737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rgbClr val="21212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800" b="1" u="sng" dirty="0">
                <a:latin typeface="+mn-lt"/>
              </a:rPr>
              <a:t>Just-in-case supply chain</a:t>
            </a:r>
          </a:p>
          <a:p>
            <a:pPr>
              <a:lnSpc>
                <a:spcPct val="110000"/>
              </a:lnSpc>
            </a:pPr>
            <a:endParaRPr lang="en-US" sz="18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latin typeface="+mn-lt"/>
              </a:rPr>
              <a:t>Focus on reducing the likelihood of supply chain breakdown</a:t>
            </a:r>
          </a:p>
          <a:p>
            <a:pPr>
              <a:lnSpc>
                <a:spcPct val="110000"/>
              </a:lnSpc>
            </a:pPr>
            <a:endParaRPr lang="en-US" sz="18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latin typeface="+mn-lt"/>
              </a:rPr>
              <a:t>Used primarily for innovative products where there is less competition on price.</a:t>
            </a:r>
          </a:p>
          <a:p>
            <a:pPr>
              <a:lnSpc>
                <a:spcPct val="110000"/>
              </a:lnSpc>
            </a:pPr>
            <a:endParaRPr lang="en-US" sz="18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latin typeface="+mn-lt"/>
              </a:rPr>
              <a:t>Supply chain managers aim to build resilience by using buffers such as inventory, capacity, multiple-sourcing, near-shoring</a:t>
            </a:r>
          </a:p>
          <a:p>
            <a:pPr>
              <a:lnSpc>
                <a:spcPct val="110000"/>
              </a:lnSpc>
            </a:pPr>
            <a:endParaRPr lang="en-US" sz="1800" dirty="0">
              <a:latin typeface="+mn-lt"/>
            </a:endParaRPr>
          </a:p>
          <a:p>
            <a:pPr marL="342900" indent="-342900">
              <a:lnSpc>
                <a:spcPct val="110000"/>
              </a:lnSpc>
              <a:buAutoNum type="arabicParenR"/>
            </a:pPr>
            <a:endParaRPr lang="en-US" sz="1800" dirty="0">
              <a:latin typeface="+mn-lt"/>
              <a:sym typeface="Wingdings" pitchFamily="2" charset="2"/>
            </a:endParaRPr>
          </a:p>
          <a:p>
            <a:pPr marL="342900" indent="-342900">
              <a:lnSpc>
                <a:spcPct val="110000"/>
              </a:lnSpc>
              <a:buAutoNum type="arabicParenR"/>
            </a:pPr>
            <a:endParaRPr lang="en-US" sz="1800" dirty="0">
              <a:latin typeface="+mn-lt"/>
              <a:sym typeface="Wingdings" pitchFamily="2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6FBDD-D586-FCEB-E00C-F042DF44C091}"/>
              </a:ext>
            </a:extLst>
          </p:cNvPr>
          <p:cNvSpPr>
            <a:spLocks/>
          </p:cNvSpPr>
          <p:nvPr/>
        </p:nvSpPr>
        <p:spPr>
          <a:xfrm>
            <a:off x="402556" y="5315982"/>
            <a:ext cx="11386888" cy="701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1600" dirty="0"/>
              <a:t>Supply chain efficiency, which is directed at improving a company’s financial performance, is different from supply chain resilience, whose goal is risk reduction.</a:t>
            </a:r>
            <a:endParaRPr lang="en-IN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8DC378-10E0-AE8D-AC56-54547A37605A}"/>
              </a:ext>
            </a:extLst>
          </p:cNvPr>
          <p:cNvSpPr txBox="1">
            <a:spLocks/>
          </p:cNvSpPr>
          <p:nvPr/>
        </p:nvSpPr>
        <p:spPr>
          <a:xfrm>
            <a:off x="402555" y="1430459"/>
            <a:ext cx="5276349" cy="33232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rgbClr val="21212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800" b="1" u="sng" dirty="0">
                <a:latin typeface="+mn-lt"/>
              </a:rPr>
              <a:t>Just-in-time supply chain</a:t>
            </a:r>
          </a:p>
          <a:p>
            <a:pPr>
              <a:lnSpc>
                <a:spcPct val="110000"/>
              </a:lnSpc>
            </a:pPr>
            <a:endParaRPr lang="en-US" sz="18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latin typeface="+mn-lt"/>
              </a:rPr>
              <a:t>Focus on cost-reduction to create supply chain value</a:t>
            </a:r>
          </a:p>
          <a:p>
            <a:pPr>
              <a:lnSpc>
                <a:spcPct val="110000"/>
              </a:lnSpc>
            </a:pPr>
            <a:endParaRPr lang="en-US" sz="18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latin typeface="+mn-lt"/>
              </a:rPr>
              <a:t>Used primarily for functional products such as consumer goods (where firms compete on price)</a:t>
            </a:r>
          </a:p>
          <a:p>
            <a:pPr>
              <a:lnSpc>
                <a:spcPct val="110000"/>
              </a:lnSpc>
            </a:pPr>
            <a:endParaRPr lang="en-US" sz="18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latin typeface="+mn-lt"/>
              </a:rPr>
              <a:t>Supply chain managers aim to increase the efficiency of supply chains</a:t>
            </a:r>
          </a:p>
          <a:p>
            <a:pPr marL="342900" indent="-342900">
              <a:lnSpc>
                <a:spcPct val="110000"/>
              </a:lnSpc>
              <a:buAutoNum type="arabicParenR"/>
            </a:pPr>
            <a:endParaRPr lang="en-US" sz="1800" dirty="0">
              <a:latin typeface="+mn-lt"/>
              <a:sym typeface="Wingdings" pitchFamily="2" charset="2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B86082-0A97-5C1B-B17D-EB0EC75C6314}"/>
              </a:ext>
            </a:extLst>
          </p:cNvPr>
          <p:cNvCxnSpPr>
            <a:cxnSpLocks/>
          </p:cNvCxnSpPr>
          <p:nvPr/>
        </p:nvCxnSpPr>
        <p:spPr>
          <a:xfrm>
            <a:off x="5895474" y="1430459"/>
            <a:ext cx="0" cy="372230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4A3999-C8BD-E961-15E8-596C1AABF588}"/>
              </a:ext>
            </a:extLst>
          </p:cNvPr>
          <p:cNvCxnSpPr>
            <a:cxnSpLocks/>
          </p:cNvCxnSpPr>
          <p:nvPr/>
        </p:nvCxnSpPr>
        <p:spPr>
          <a:xfrm>
            <a:off x="361799" y="2738542"/>
            <a:ext cx="110434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D8D6EE-42E2-B218-1C4B-EA11F56A1E59}"/>
              </a:ext>
            </a:extLst>
          </p:cNvPr>
          <p:cNvCxnSpPr>
            <a:cxnSpLocks/>
          </p:cNvCxnSpPr>
          <p:nvPr/>
        </p:nvCxnSpPr>
        <p:spPr>
          <a:xfrm>
            <a:off x="361799" y="3681774"/>
            <a:ext cx="110434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85A21B-02E4-36D1-8C67-D8DA166A363F}"/>
              </a:ext>
            </a:extLst>
          </p:cNvPr>
          <p:cNvCxnSpPr>
            <a:cxnSpLocks/>
          </p:cNvCxnSpPr>
          <p:nvPr/>
        </p:nvCxnSpPr>
        <p:spPr>
          <a:xfrm>
            <a:off x="402555" y="1865332"/>
            <a:ext cx="110434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33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A11C-4BDB-407B-B068-66AABA64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41975"/>
            <a:ext cx="11386888" cy="430887"/>
          </a:xfrm>
        </p:spPr>
        <p:txBody>
          <a:bodyPr/>
          <a:lstStyle/>
          <a:p>
            <a:r>
              <a:rPr lang="en-US" dirty="0"/>
              <a:t>Shared resources facilitate cost-efficient risk mitigation strategies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898DC4-6F34-4AEF-9748-D81C62C3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3EF3-25B8-421C-9458-4AF2B26AFCE4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9E3C4B-004D-EFA9-3E1F-B1A3C708EE11}"/>
              </a:ext>
            </a:extLst>
          </p:cNvPr>
          <p:cNvSpPr txBox="1">
            <a:spLocks/>
          </p:cNvSpPr>
          <p:nvPr/>
        </p:nvSpPr>
        <p:spPr>
          <a:xfrm>
            <a:off x="399887" y="2935303"/>
            <a:ext cx="3414866" cy="149508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rgbClr val="21212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1800" dirty="0">
                <a:latin typeface="+mn-lt"/>
              </a:rPr>
              <a:t>The main message of this talk is that shared resources (referred to as </a:t>
            </a:r>
            <a:r>
              <a:rPr lang="en-US" sz="1800" i="1" dirty="0">
                <a:latin typeface="+mn-lt"/>
              </a:rPr>
              <a:t>commons</a:t>
            </a:r>
            <a:r>
              <a:rPr lang="en-US" sz="1800" dirty="0">
                <a:latin typeface="+mn-lt"/>
              </a:rPr>
              <a:t>) can help companies build resilient and cost-efficient supply chains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66004B-A123-6DE5-E117-7026C69857B8}"/>
              </a:ext>
            </a:extLst>
          </p:cNvPr>
          <p:cNvSpPr txBox="1">
            <a:spLocks/>
          </p:cNvSpPr>
          <p:nvPr/>
        </p:nvSpPr>
        <p:spPr>
          <a:xfrm>
            <a:off x="4388566" y="2935303"/>
            <a:ext cx="3414866" cy="179978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rgbClr val="21212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1800" dirty="0">
                <a:latin typeface="+mn-lt"/>
              </a:rPr>
              <a:t>The notion of commons derives from shared land in an English village to which all the people in the village have access for letting their sheep and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cattle graze.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01457BC-706D-9F00-D2C6-2A072EF8CB8F}"/>
              </a:ext>
            </a:extLst>
          </p:cNvPr>
          <p:cNvSpPr txBox="1">
            <a:spLocks/>
          </p:cNvSpPr>
          <p:nvPr/>
        </p:nvSpPr>
        <p:spPr>
          <a:xfrm>
            <a:off x="8377247" y="2935303"/>
            <a:ext cx="3414866" cy="149508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rgbClr val="21212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1800" dirty="0">
                <a:latin typeface="+mn-lt"/>
              </a:rPr>
              <a:t>Shared resources often provide a benefit to a company in times of absence of disruptions but also provides some resilience in the event of a disruption.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1421D4-6B0B-806C-38BD-66CCB3C1AEBA}"/>
              </a:ext>
            </a:extLst>
          </p:cNvPr>
          <p:cNvSpPr>
            <a:spLocks/>
          </p:cNvSpPr>
          <p:nvPr/>
        </p:nvSpPr>
        <p:spPr>
          <a:xfrm>
            <a:off x="1670756" y="1806222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D4C12CC-240F-1D5D-36B6-2462FC10DC01}"/>
              </a:ext>
            </a:extLst>
          </p:cNvPr>
          <p:cNvSpPr/>
          <p:nvPr/>
        </p:nvSpPr>
        <p:spPr>
          <a:xfrm>
            <a:off x="5638799" y="1806222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128F09-8E78-992E-B00E-D904DFC24E6D}"/>
              </a:ext>
            </a:extLst>
          </p:cNvPr>
          <p:cNvSpPr/>
          <p:nvPr/>
        </p:nvSpPr>
        <p:spPr>
          <a:xfrm>
            <a:off x="9627480" y="1806222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b="1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24E105B-7FB9-53F0-3D68-CEDDBF8D1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9879" y="2005345"/>
            <a:ext cx="516155" cy="51615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A5EE240-27FC-F571-40F5-BD6719820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37922" y="2005345"/>
            <a:ext cx="516155" cy="51615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C6AD7E2-8DBF-000C-6B9F-A1354811FC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26603" y="2005345"/>
            <a:ext cx="516155" cy="5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4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A11C-4BDB-407B-B068-66AABA64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41975"/>
            <a:ext cx="11386888" cy="430887"/>
          </a:xfrm>
        </p:spPr>
        <p:txBody>
          <a:bodyPr/>
          <a:lstStyle/>
          <a:p>
            <a:r>
              <a:rPr lang="en-US" dirty="0"/>
              <a:t>Example: Zara and H&amp;M during COVID-19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898DC4-6F34-4AEF-9748-D81C62C3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3EF3-25B8-421C-9458-4AF2B26AFCE4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70CA96-059A-4409-8815-B11A539C7D75}"/>
              </a:ext>
            </a:extLst>
          </p:cNvPr>
          <p:cNvSpPr/>
          <p:nvPr/>
        </p:nvSpPr>
        <p:spPr>
          <a:xfrm>
            <a:off x="544326" y="1521401"/>
            <a:ext cx="1595679" cy="907309"/>
          </a:xfrm>
          <a:prstGeom prst="roundRect">
            <a:avLst>
              <a:gd name="adj" fmla="val 6965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F6D73F0-6822-4570-8CD5-7E5293A6FACB}"/>
              </a:ext>
            </a:extLst>
          </p:cNvPr>
          <p:cNvSpPr/>
          <p:nvPr/>
        </p:nvSpPr>
        <p:spPr>
          <a:xfrm>
            <a:off x="544326" y="3675947"/>
            <a:ext cx="1595679" cy="907309"/>
          </a:xfrm>
          <a:prstGeom prst="roundRect">
            <a:avLst>
              <a:gd name="adj" fmla="val 6965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0F38C1E-2F7A-4E3D-A83A-1CE5BE871570}"/>
              </a:ext>
            </a:extLst>
          </p:cNvPr>
          <p:cNvSpPr txBox="1">
            <a:spLocks/>
          </p:cNvSpPr>
          <p:nvPr/>
        </p:nvSpPr>
        <p:spPr>
          <a:xfrm>
            <a:off x="544325" y="2594241"/>
            <a:ext cx="6279261" cy="2762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rgbClr val="21212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800" dirty="0">
                <a:latin typeface="+mn-lt"/>
              </a:rPr>
              <a:t>Zara experienced only a small decline in sales and profit.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9ACD3DF-5EE6-4D44-9CA2-12C5A65C7A80}"/>
              </a:ext>
            </a:extLst>
          </p:cNvPr>
          <p:cNvSpPr txBox="1">
            <a:spLocks/>
          </p:cNvSpPr>
          <p:nvPr/>
        </p:nvSpPr>
        <p:spPr>
          <a:xfrm>
            <a:off x="544325" y="4748788"/>
            <a:ext cx="6279261" cy="58099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rgbClr val="21212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800" dirty="0">
                <a:latin typeface="+mn-lt"/>
              </a:rPr>
              <a:t>H&amp;M was badly hit by the lockdowns that prevented customers from shopping in the brick-and-mortar stores.</a:t>
            </a:r>
          </a:p>
        </p:txBody>
      </p:sp>
      <p:pic>
        <p:nvPicPr>
          <p:cNvPr id="18" name="Picture 2" descr="Zara (retailer) - Wikipedia">
            <a:extLst>
              <a:ext uri="{FF2B5EF4-FFF2-40B4-BE49-F238E27FC236}">
                <a16:creationId xmlns:a16="http://schemas.microsoft.com/office/drawing/2014/main" id="{76898785-86C4-4D82-A680-C0630207E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84" y="1784005"/>
            <a:ext cx="896563" cy="38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&amp;M (@hm) | Twitter">
            <a:extLst>
              <a:ext uri="{FF2B5EF4-FFF2-40B4-BE49-F238E27FC236}">
                <a16:creationId xmlns:a16="http://schemas.microsoft.com/office/drawing/2014/main" id="{B19D5EB7-AB23-42A7-B130-8F5F1ABD57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8" t="24370" r="14936" b="25426"/>
          <a:stretch/>
        </p:blipFill>
        <p:spPr bwMode="auto">
          <a:xfrm>
            <a:off x="969643" y="3869329"/>
            <a:ext cx="745047" cy="52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24F218D-408F-4321-A909-C3FD488E2180}"/>
              </a:ext>
            </a:extLst>
          </p:cNvPr>
          <p:cNvSpPr txBox="1">
            <a:spLocks/>
          </p:cNvSpPr>
          <p:nvPr/>
        </p:nvSpPr>
        <p:spPr>
          <a:xfrm>
            <a:off x="7089057" y="1425038"/>
            <a:ext cx="4299125" cy="4255283"/>
          </a:xfrm>
          <a:prstGeom prst="rect">
            <a:avLst/>
          </a:prstGeom>
          <a:solidFill>
            <a:schemeClr val="accent2"/>
          </a:solidFill>
        </p:spPr>
        <p:txBody>
          <a:bodyPr wrap="square" lIns="182880" tIns="182880" rIns="182880" bIns="18288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solidFill>
                  <a:schemeClr val="bg1"/>
                </a:solidFill>
              </a:rPr>
              <a:t>The success of Zara was attributed to its omni-channel solution that allowed for selling products online during lock-downs.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solidFill>
                  <a:schemeClr val="bg1"/>
                </a:solidFill>
              </a:rPr>
              <a:t>The store is a common because it is used to serve offline and online demand.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>
                <a:solidFill>
                  <a:schemeClr val="bg1"/>
                </a:solidFill>
              </a:rPr>
              <a:t>Creating multiple flows of goods using shared resources helps firms build resilient and efficient supply chains</a:t>
            </a:r>
          </a:p>
        </p:txBody>
      </p:sp>
    </p:spTree>
    <p:extLst>
      <p:ext uri="{BB962C8B-B14F-4D97-AF65-F5344CB8AC3E}">
        <p14:creationId xmlns:p14="http://schemas.microsoft.com/office/powerpoint/2010/main" val="2465374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A11C-4BDB-407B-B068-66AABA64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41975"/>
            <a:ext cx="11386888" cy="861774"/>
          </a:xfrm>
        </p:spPr>
        <p:txBody>
          <a:bodyPr/>
          <a:lstStyle/>
          <a:p>
            <a:r>
              <a:rPr lang="en-US" dirty="0"/>
              <a:t>Many large retailers achieve “resilience at low cost” through their internal flexibility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898DC4-6F34-4AEF-9748-D81C62C3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3EF3-25B8-421C-9458-4AF2B26AFCE4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254DDF-47D5-4075-AB13-3EDADD9E7EB7}"/>
              </a:ext>
            </a:extLst>
          </p:cNvPr>
          <p:cNvSpPr>
            <a:spLocks/>
          </p:cNvSpPr>
          <p:nvPr/>
        </p:nvSpPr>
        <p:spPr>
          <a:xfrm>
            <a:off x="402556" y="1381656"/>
            <a:ext cx="11386888" cy="7011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Many large retailers such as </a:t>
            </a:r>
            <a:r>
              <a:rPr lang="en-US" sz="1600" b="1" dirty="0"/>
              <a:t>Walmart, Amazon or Target </a:t>
            </a:r>
            <a:r>
              <a:rPr lang="en-US" sz="1600" dirty="0"/>
              <a:t>have capitalized from their internal flexibility to manage supply or demand disruptions.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9CDEABD-D7EE-41B6-91BF-9F28F52E4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323" y="2357902"/>
            <a:ext cx="705117" cy="70511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0429A70-54E0-4D59-890E-3BD341D1B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323" y="3548879"/>
            <a:ext cx="705117" cy="70511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FA9FD30-F5DA-48D8-B241-737CC2ED1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323" y="4741412"/>
            <a:ext cx="705117" cy="70511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97DA2BE-6F73-4D4C-B3D1-E903D0C76390}"/>
              </a:ext>
            </a:extLst>
          </p:cNvPr>
          <p:cNvSpPr/>
          <p:nvPr/>
        </p:nvSpPr>
        <p:spPr>
          <a:xfrm>
            <a:off x="907749" y="5625048"/>
            <a:ext cx="782265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dirty="0"/>
              <a:t>Supplier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099B253A-DDA8-4FBF-9F34-46F04D130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2112" y="2357902"/>
            <a:ext cx="705117" cy="705117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1CCF60D-7DE3-4996-8EC7-74491E527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2112" y="3549976"/>
            <a:ext cx="705117" cy="70511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CA713068-772D-4103-AF7D-D66EEC49A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2112" y="4739856"/>
            <a:ext cx="705117" cy="70511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D7A38DD-7D50-4834-9D91-C159FC36BE4E}"/>
              </a:ext>
            </a:extLst>
          </p:cNvPr>
          <p:cNvSpPr/>
          <p:nvPr/>
        </p:nvSpPr>
        <p:spPr>
          <a:xfrm>
            <a:off x="2465260" y="5619241"/>
            <a:ext cx="1078821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dirty="0"/>
              <a:t>Warehouse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C18C43F4-4052-4126-BD7C-4F5DC6A038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63700" y="2358539"/>
            <a:ext cx="705117" cy="70511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1F4AFA01-AA29-49CC-A6C5-9013E22EE5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63700" y="3549976"/>
            <a:ext cx="705117" cy="705117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843EF367-50F1-462D-9D2C-8926DE3BC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63700" y="4741412"/>
            <a:ext cx="705117" cy="70511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876CA7B-48BD-4499-8C5F-7D86B8E43716}"/>
              </a:ext>
            </a:extLst>
          </p:cNvPr>
          <p:cNvSpPr/>
          <p:nvPr/>
        </p:nvSpPr>
        <p:spPr>
          <a:xfrm>
            <a:off x="4319327" y="5615010"/>
            <a:ext cx="993862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dirty="0"/>
              <a:t>Distributor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08E28E8C-5BB7-407A-B7A5-04BCD16C42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04754" y="2358539"/>
            <a:ext cx="705117" cy="70511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79DAE6FF-4BB2-4FAD-993A-E9A702BBF0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04754" y="3549976"/>
            <a:ext cx="705117" cy="705117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0284668-A3EC-4705-951D-33A1937B7D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04754" y="4739856"/>
            <a:ext cx="705117" cy="705117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11B8C9F-3FD9-4252-882D-099C01B48EC8}"/>
              </a:ext>
            </a:extLst>
          </p:cNvPr>
          <p:cNvSpPr/>
          <p:nvPr/>
        </p:nvSpPr>
        <p:spPr>
          <a:xfrm>
            <a:off x="6088434" y="5625048"/>
            <a:ext cx="937757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dirty="0"/>
              <a:t>Customer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A4908F1-B781-4F88-ADBD-AE6D450248E1}"/>
              </a:ext>
            </a:extLst>
          </p:cNvPr>
          <p:cNvCxnSpPr>
            <a:cxnSpLocks/>
            <a:stCxn id="13" idx="3"/>
            <a:endCxn id="24" idx="1"/>
          </p:cNvCxnSpPr>
          <p:nvPr/>
        </p:nvCxnSpPr>
        <p:spPr>
          <a:xfrm>
            <a:off x="1651440" y="2710461"/>
            <a:ext cx="1000672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2DCA0D1-A28B-4234-9E5E-500C7007C052}"/>
              </a:ext>
            </a:extLst>
          </p:cNvPr>
          <p:cNvCxnSpPr>
            <a:cxnSpLocks/>
            <a:stCxn id="21" idx="3"/>
            <a:endCxn id="24" idx="1"/>
          </p:cNvCxnSpPr>
          <p:nvPr/>
        </p:nvCxnSpPr>
        <p:spPr>
          <a:xfrm flipV="1">
            <a:off x="1651440" y="2710461"/>
            <a:ext cx="1000672" cy="119097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B08A068-C267-4063-94B6-4FFC8C539570}"/>
              </a:ext>
            </a:extLst>
          </p:cNvPr>
          <p:cNvCxnSpPr>
            <a:cxnSpLocks/>
            <a:stCxn id="22" idx="3"/>
            <a:endCxn id="24" idx="1"/>
          </p:cNvCxnSpPr>
          <p:nvPr/>
        </p:nvCxnSpPr>
        <p:spPr>
          <a:xfrm flipV="1">
            <a:off x="1651440" y="2710461"/>
            <a:ext cx="1000672" cy="238351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262A84E-963C-464F-AA7B-831A4AD14317}"/>
              </a:ext>
            </a:extLst>
          </p:cNvPr>
          <p:cNvCxnSpPr>
            <a:cxnSpLocks/>
            <a:stCxn id="22" idx="3"/>
            <a:endCxn id="26" idx="1"/>
          </p:cNvCxnSpPr>
          <p:nvPr/>
        </p:nvCxnSpPr>
        <p:spPr>
          <a:xfrm flipV="1">
            <a:off x="1651440" y="5092415"/>
            <a:ext cx="1000672" cy="155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5E9C06F-63C8-46E3-96C1-37FAD6FE4D81}"/>
              </a:ext>
            </a:extLst>
          </p:cNvPr>
          <p:cNvCxnSpPr>
            <a:cxnSpLocks/>
            <a:stCxn id="21" idx="3"/>
            <a:endCxn id="26" idx="1"/>
          </p:cNvCxnSpPr>
          <p:nvPr/>
        </p:nvCxnSpPr>
        <p:spPr>
          <a:xfrm>
            <a:off x="1651440" y="3901438"/>
            <a:ext cx="1000672" cy="119097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89638D4-1777-4523-866E-0AFCC92FEB7B}"/>
              </a:ext>
            </a:extLst>
          </p:cNvPr>
          <p:cNvCxnSpPr>
            <a:cxnSpLocks/>
            <a:stCxn id="25" idx="3"/>
            <a:endCxn id="30" idx="1"/>
          </p:cNvCxnSpPr>
          <p:nvPr/>
        </p:nvCxnSpPr>
        <p:spPr>
          <a:xfrm>
            <a:off x="3357229" y="3902535"/>
            <a:ext cx="1106471" cy="119143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582495A-ED80-4566-BE5D-6A41655CE067}"/>
              </a:ext>
            </a:extLst>
          </p:cNvPr>
          <p:cNvCxnSpPr>
            <a:cxnSpLocks/>
            <a:stCxn id="26" idx="3"/>
            <a:endCxn id="29" idx="1"/>
          </p:cNvCxnSpPr>
          <p:nvPr/>
        </p:nvCxnSpPr>
        <p:spPr>
          <a:xfrm flipV="1">
            <a:off x="3357229" y="3902535"/>
            <a:ext cx="1106471" cy="118988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23CB7FA-966B-4592-88E7-1B780FEC6132}"/>
              </a:ext>
            </a:extLst>
          </p:cNvPr>
          <p:cNvCxnSpPr>
            <a:cxnSpLocks/>
            <a:stCxn id="26" idx="3"/>
            <a:endCxn id="28" idx="1"/>
          </p:cNvCxnSpPr>
          <p:nvPr/>
        </p:nvCxnSpPr>
        <p:spPr>
          <a:xfrm flipV="1">
            <a:off x="3357229" y="2711098"/>
            <a:ext cx="1106471" cy="238131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C956DE6-3CA9-4E7A-B873-DFC480EB6369}"/>
              </a:ext>
            </a:extLst>
          </p:cNvPr>
          <p:cNvCxnSpPr>
            <a:cxnSpLocks/>
            <a:stCxn id="30" idx="3"/>
            <a:endCxn id="32" idx="1"/>
          </p:cNvCxnSpPr>
          <p:nvPr/>
        </p:nvCxnSpPr>
        <p:spPr>
          <a:xfrm flipV="1">
            <a:off x="5168817" y="2711098"/>
            <a:ext cx="1035937" cy="238287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1FFC473-8AAE-4CE0-8537-44EEC0A7709D}"/>
              </a:ext>
            </a:extLst>
          </p:cNvPr>
          <p:cNvCxnSpPr>
            <a:cxnSpLocks/>
            <a:stCxn id="24" idx="3"/>
            <a:endCxn id="30" idx="1"/>
          </p:cNvCxnSpPr>
          <p:nvPr/>
        </p:nvCxnSpPr>
        <p:spPr>
          <a:xfrm>
            <a:off x="3357229" y="2710461"/>
            <a:ext cx="1106471" cy="238351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29195BA-43D7-4B24-AF7C-57DA053FC038}"/>
              </a:ext>
            </a:extLst>
          </p:cNvPr>
          <p:cNvCxnSpPr>
            <a:cxnSpLocks/>
            <a:stCxn id="24" idx="3"/>
            <a:endCxn id="29" idx="1"/>
          </p:cNvCxnSpPr>
          <p:nvPr/>
        </p:nvCxnSpPr>
        <p:spPr>
          <a:xfrm>
            <a:off x="3357229" y="2710461"/>
            <a:ext cx="1106471" cy="119207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05CE0A-9F1B-4BC9-92B9-DB709C50B21C}"/>
              </a:ext>
            </a:extLst>
          </p:cNvPr>
          <p:cNvCxnSpPr>
            <a:cxnSpLocks/>
            <a:stCxn id="26" idx="3"/>
            <a:endCxn id="30" idx="1"/>
          </p:cNvCxnSpPr>
          <p:nvPr/>
        </p:nvCxnSpPr>
        <p:spPr>
          <a:xfrm>
            <a:off x="3357229" y="5092415"/>
            <a:ext cx="1106471" cy="155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7049D5B-07C7-4A66-923E-7444F477C3AD}"/>
              </a:ext>
            </a:extLst>
          </p:cNvPr>
          <p:cNvCxnSpPr>
            <a:cxnSpLocks/>
            <a:stCxn id="25" idx="3"/>
            <a:endCxn id="29" idx="1"/>
          </p:cNvCxnSpPr>
          <p:nvPr/>
        </p:nvCxnSpPr>
        <p:spPr>
          <a:xfrm>
            <a:off x="3357229" y="3902535"/>
            <a:ext cx="1106471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767239C-EED5-4F2B-BCD2-57AC19DE40EF}"/>
              </a:ext>
            </a:extLst>
          </p:cNvPr>
          <p:cNvCxnSpPr>
            <a:cxnSpLocks/>
            <a:stCxn id="29" idx="3"/>
            <a:endCxn id="33" idx="1"/>
          </p:cNvCxnSpPr>
          <p:nvPr/>
        </p:nvCxnSpPr>
        <p:spPr>
          <a:xfrm>
            <a:off x="5168817" y="3902535"/>
            <a:ext cx="1035937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41349AE-40C7-4D5E-9284-86B3EC1462DA}"/>
              </a:ext>
            </a:extLst>
          </p:cNvPr>
          <p:cNvCxnSpPr>
            <a:cxnSpLocks/>
            <a:stCxn id="28" idx="3"/>
            <a:endCxn id="32" idx="1"/>
          </p:cNvCxnSpPr>
          <p:nvPr/>
        </p:nvCxnSpPr>
        <p:spPr>
          <a:xfrm>
            <a:off x="5168817" y="2711098"/>
            <a:ext cx="1035937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572581C-73E8-4DAF-9D1F-02BCE8B728AE}"/>
              </a:ext>
            </a:extLst>
          </p:cNvPr>
          <p:cNvCxnSpPr>
            <a:cxnSpLocks/>
            <a:stCxn id="30" idx="3"/>
            <a:endCxn id="34" idx="1"/>
          </p:cNvCxnSpPr>
          <p:nvPr/>
        </p:nvCxnSpPr>
        <p:spPr>
          <a:xfrm flipV="1">
            <a:off x="5168817" y="5092415"/>
            <a:ext cx="1035937" cy="155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0019108-0692-4947-AA45-1FAD9F4121FD}"/>
              </a:ext>
            </a:extLst>
          </p:cNvPr>
          <p:cNvCxnSpPr>
            <a:cxnSpLocks/>
            <a:stCxn id="29" idx="3"/>
            <a:endCxn id="32" idx="1"/>
          </p:cNvCxnSpPr>
          <p:nvPr/>
        </p:nvCxnSpPr>
        <p:spPr>
          <a:xfrm flipV="1">
            <a:off x="5168817" y="2711098"/>
            <a:ext cx="1035937" cy="119143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444A9277-B9BD-4D41-A5B1-07E054C18821}"/>
              </a:ext>
            </a:extLst>
          </p:cNvPr>
          <p:cNvSpPr/>
          <p:nvPr/>
        </p:nvSpPr>
        <p:spPr>
          <a:xfrm>
            <a:off x="7485344" y="2388749"/>
            <a:ext cx="4304099" cy="1148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250"/>
              </a:lnSpc>
              <a:spcAft>
                <a:spcPts val="1125"/>
              </a:spcAft>
            </a:pPr>
            <a:r>
              <a:rPr lang="en-GB" sz="1600" dirty="0"/>
              <a:t>They have internal flexible capacities such as trans-shipping goods between different manufacturers or distributors whenever product shortages occur at a single location.</a:t>
            </a:r>
          </a:p>
        </p:txBody>
      </p:sp>
    </p:spTree>
    <p:extLst>
      <p:ext uri="{BB962C8B-B14F-4D97-AF65-F5344CB8AC3E}">
        <p14:creationId xmlns:p14="http://schemas.microsoft.com/office/powerpoint/2010/main" val="31103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A11C-4BDB-407B-B068-66AABA64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41975"/>
            <a:ext cx="11386888" cy="861774"/>
          </a:xfrm>
        </p:spPr>
        <p:txBody>
          <a:bodyPr/>
          <a:lstStyle/>
          <a:p>
            <a:r>
              <a:rPr lang="en-US" dirty="0"/>
              <a:t>Smaller firms can achieve “resilience at low cost” by leveraging across-company commons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898DC4-6F34-4AEF-9748-D81C62C3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3EF3-25B8-421C-9458-4AF2B26AFCE4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CE57CC2-FE17-4AF3-AF45-163866385308}"/>
              </a:ext>
            </a:extLst>
          </p:cNvPr>
          <p:cNvSpPr txBox="1">
            <a:spLocks/>
          </p:cNvSpPr>
          <p:nvPr/>
        </p:nvSpPr>
        <p:spPr>
          <a:xfrm>
            <a:off x="422623" y="1438609"/>
            <a:ext cx="10679552" cy="88569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rgbClr val="21212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800" dirty="0">
                <a:latin typeface="+mn-lt"/>
              </a:rPr>
              <a:t>Smaller companies can often benefit from across-company commons. These are viewed as pooled resources such as production capacity/ warehousing/ transportation that are shared across firms/industries.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5E52CF-370E-BF52-FBC5-E00B51E50540}"/>
              </a:ext>
            </a:extLst>
          </p:cNvPr>
          <p:cNvGrpSpPr/>
          <p:nvPr/>
        </p:nvGrpSpPr>
        <p:grpSpPr>
          <a:xfrm>
            <a:off x="402556" y="2396493"/>
            <a:ext cx="3456005" cy="3723382"/>
            <a:chOff x="402555" y="1161439"/>
            <a:chExt cx="3456005" cy="3723382"/>
          </a:xfrm>
        </p:grpSpPr>
        <p:sp>
          <p:nvSpPr>
            <p:cNvPr id="5" name="Rectangle: Rounded Corners 3">
              <a:extLst>
                <a:ext uri="{FF2B5EF4-FFF2-40B4-BE49-F238E27FC236}">
                  <a16:creationId xmlns:a16="http://schemas.microsoft.com/office/drawing/2014/main" id="{50F123C8-4FFE-891D-FF3C-A478EA094019}"/>
                </a:ext>
              </a:extLst>
            </p:cNvPr>
            <p:cNvSpPr>
              <a:spLocks/>
            </p:cNvSpPr>
            <p:nvPr/>
          </p:nvSpPr>
          <p:spPr>
            <a:xfrm>
              <a:off x="402555" y="1401954"/>
              <a:ext cx="3456005" cy="3482867"/>
            </a:xfrm>
            <a:prstGeom prst="roundRect">
              <a:avLst>
                <a:gd name="adj" fmla="val 639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0" bIns="182880" rtlCol="0" anchor="t">
              <a:noAutofit/>
            </a:bodyPr>
            <a:lstStyle/>
            <a:p>
              <a:pPr algn="ctr">
                <a:lnSpc>
                  <a:spcPct val="119000"/>
                </a:lnSpc>
                <a:spcAft>
                  <a:spcPts val="1800"/>
                </a:spcAft>
              </a:pPr>
              <a:r>
                <a:rPr lang="en-US" dirty="0" err="1">
                  <a:solidFill>
                    <a:schemeClr val="tx1"/>
                  </a:solidFill>
                </a:rPr>
                <a:t>Flexe</a:t>
              </a:r>
              <a:r>
                <a:rPr lang="en-US" dirty="0">
                  <a:solidFill>
                    <a:schemeClr val="tx1"/>
                  </a:solidFill>
                </a:rPr>
                <a:t>, DHL and UPS are examples of private third parties that provide e-commerce delivery and storage resources that are shared across competing firms. This allows smaller firms to set up omni-channel solutions.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C1A7E3F-AB1A-879C-D768-4B21145A5DE6}"/>
                </a:ext>
              </a:extLst>
            </p:cNvPr>
            <p:cNvSpPr/>
            <p:nvPr/>
          </p:nvSpPr>
          <p:spPr>
            <a:xfrm>
              <a:off x="1835284" y="1161439"/>
              <a:ext cx="590547" cy="5079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b="1" dirty="0">
                  <a:latin typeface="+mj-lt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5472487-9A60-0BE1-04C3-F8DAFF9397D7}"/>
              </a:ext>
            </a:extLst>
          </p:cNvPr>
          <p:cNvGrpSpPr/>
          <p:nvPr/>
        </p:nvGrpSpPr>
        <p:grpSpPr>
          <a:xfrm>
            <a:off x="4284529" y="2396493"/>
            <a:ext cx="3456005" cy="3723382"/>
            <a:chOff x="4025849" y="1161439"/>
            <a:chExt cx="3456005" cy="3723382"/>
          </a:xfrm>
        </p:grpSpPr>
        <p:sp>
          <p:nvSpPr>
            <p:cNvPr id="8" name="Rectangle: Rounded Corners 54">
              <a:extLst>
                <a:ext uri="{FF2B5EF4-FFF2-40B4-BE49-F238E27FC236}">
                  <a16:creationId xmlns:a16="http://schemas.microsoft.com/office/drawing/2014/main" id="{1F7CF3A0-AA9C-3BFD-4CC7-FABF489FE196}"/>
                </a:ext>
              </a:extLst>
            </p:cNvPr>
            <p:cNvSpPr>
              <a:spLocks/>
            </p:cNvSpPr>
            <p:nvPr/>
          </p:nvSpPr>
          <p:spPr>
            <a:xfrm>
              <a:off x="4025849" y="1401954"/>
              <a:ext cx="3456005" cy="3482867"/>
            </a:xfrm>
            <a:prstGeom prst="roundRect">
              <a:avLst>
                <a:gd name="adj" fmla="val 639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0" bIns="182880" rtlCol="0" anchor="t">
              <a:noAutofit/>
            </a:bodyPr>
            <a:lstStyle/>
            <a:p>
              <a:pPr algn="ctr">
                <a:lnSpc>
                  <a:spcPct val="119000"/>
                </a:lnSpc>
                <a:spcAft>
                  <a:spcPts val="18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Commons for smaller firms are often facilitated by the use of technology such as 3D printing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0EF85E-2BEF-BC0B-FFB0-C7B02FCE0DBF}"/>
                </a:ext>
              </a:extLst>
            </p:cNvPr>
            <p:cNvSpPr/>
            <p:nvPr/>
          </p:nvSpPr>
          <p:spPr>
            <a:xfrm>
              <a:off x="5458578" y="1161439"/>
              <a:ext cx="590547" cy="5079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b="1" dirty="0">
                  <a:latin typeface="+mj-lt"/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EC734B-A228-9846-2FF8-08F23262D4AA}"/>
              </a:ext>
            </a:extLst>
          </p:cNvPr>
          <p:cNvGrpSpPr/>
          <p:nvPr/>
        </p:nvGrpSpPr>
        <p:grpSpPr>
          <a:xfrm>
            <a:off x="8166501" y="2396493"/>
            <a:ext cx="3456005" cy="3723382"/>
            <a:chOff x="8166500" y="1161439"/>
            <a:chExt cx="3456005" cy="3723382"/>
          </a:xfrm>
        </p:grpSpPr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7C20D234-4FCA-4192-F9E3-E63880854047}"/>
                </a:ext>
              </a:extLst>
            </p:cNvPr>
            <p:cNvSpPr>
              <a:spLocks/>
            </p:cNvSpPr>
            <p:nvPr/>
          </p:nvSpPr>
          <p:spPr>
            <a:xfrm>
              <a:off x="8166500" y="1401954"/>
              <a:ext cx="3456005" cy="3482867"/>
            </a:xfrm>
            <a:prstGeom prst="roundRect">
              <a:avLst>
                <a:gd name="adj" fmla="val 639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0" bIns="182880" rtlCol="0" anchor="t">
              <a:noAutofit/>
            </a:bodyPr>
            <a:lstStyle/>
            <a:p>
              <a:pPr algn="ctr">
                <a:lnSpc>
                  <a:spcPct val="119000"/>
                </a:lnSpc>
                <a:spcAft>
                  <a:spcPts val="18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ATM industry: Is there any service that can be outsourced to a third party? This third party (that can still be owned by the various ATM entities) could then offer the service across Europe. This might help increase efficiency and resilience?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C1A4DA3-65CB-2246-BC67-CA1154359B4F}"/>
                </a:ext>
              </a:extLst>
            </p:cNvPr>
            <p:cNvSpPr/>
            <p:nvPr/>
          </p:nvSpPr>
          <p:spPr>
            <a:xfrm>
              <a:off x="9599229" y="1161439"/>
              <a:ext cx="590547" cy="5079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b="1" dirty="0">
                  <a:latin typeface="+mj-l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047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AB8-7A72-31F5-5082-C97C04C08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Government-sponsored commons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C25F7A-7D3A-1F70-7EFF-111BD22CF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3EF3-25B8-421C-9458-4AF2B26AFCE4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D609BB-6EB4-70EF-A6D4-0ED5E06DFB42}"/>
              </a:ext>
            </a:extLst>
          </p:cNvPr>
          <p:cNvSpPr txBox="1">
            <a:spLocks/>
          </p:cNvSpPr>
          <p:nvPr/>
        </p:nvSpPr>
        <p:spPr>
          <a:xfrm>
            <a:off x="518879" y="1318603"/>
            <a:ext cx="10679552" cy="27138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rgbClr val="21212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The Strategic National Stockpile (USA) provides supplies of medicines and devices for lifesaving care during public health emergencies. </a:t>
            </a:r>
            <a:r>
              <a:rPr lang="en-GB" sz="1800" dirty="0">
                <a:latin typeface="+mn-lt"/>
                <a:hlinkClick r:id="rId2"/>
              </a:rPr>
              <a:t>https://www.phe.gov/about/sns/Pages/default.aspx</a:t>
            </a:r>
            <a:endParaRPr lang="en-GB" sz="1800" dirty="0">
              <a:latin typeface="+mn-lt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1800" dirty="0">
              <a:latin typeface="+mn-lt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The petroleum reserve in the USA serves as an emergency source in case of limited supply.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1800" dirty="0">
              <a:latin typeface="+mn-lt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Similar buffers are hold by governments outside of the USA.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>
              <a:lnSpc>
                <a:spcPct val="110000"/>
              </a:lnSpc>
            </a:pP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086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A11C-4BDB-407B-B068-66AABA64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41975"/>
            <a:ext cx="11386888" cy="430887"/>
          </a:xfrm>
        </p:spPr>
        <p:txBody>
          <a:bodyPr/>
          <a:lstStyle/>
          <a:p>
            <a:r>
              <a:rPr lang="en-US" dirty="0"/>
              <a:t>Three types of commons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898DC4-6F34-4AEF-9748-D81C62C3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3EF3-25B8-421C-9458-4AF2B26AFCE4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11785C-F4ED-43EA-81DD-2E17796EF565}"/>
              </a:ext>
            </a:extLst>
          </p:cNvPr>
          <p:cNvSpPr txBox="1">
            <a:spLocks/>
          </p:cNvSpPr>
          <p:nvPr/>
        </p:nvSpPr>
        <p:spPr>
          <a:xfrm>
            <a:off x="402556" y="1330783"/>
            <a:ext cx="1819783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accent2"/>
                </a:solidFill>
              </a:defRPr>
            </a:lvl1pPr>
          </a:lstStyle>
          <a:p>
            <a:pPr>
              <a:lnSpc>
                <a:spcPct val="110000"/>
              </a:lnSpc>
            </a:pPr>
            <a:r>
              <a:rPr lang="en-GB" dirty="0"/>
              <a:t>Commons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62BC0F-858B-4B7D-BB8C-4172CA2071E7}"/>
              </a:ext>
            </a:extLst>
          </p:cNvPr>
          <p:cNvSpPr txBox="1">
            <a:spLocks/>
          </p:cNvSpPr>
          <p:nvPr/>
        </p:nvSpPr>
        <p:spPr>
          <a:xfrm>
            <a:off x="402556" y="1754543"/>
            <a:ext cx="1819783" cy="1083258"/>
          </a:xfrm>
          <a:prstGeom prst="rect">
            <a:avLst/>
          </a:prstGeom>
          <a:solidFill>
            <a:schemeClr val="accent2"/>
          </a:solidFill>
        </p:spPr>
        <p:txBody>
          <a:bodyPr wrap="square" tIns="91440" bIns="9144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GB" b="1" dirty="0">
                <a:solidFill>
                  <a:schemeClr val="bg1"/>
                </a:solidFill>
              </a:rPr>
              <a:t>In-company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8EF7E5-FABF-4C34-888C-FA7DBD1E228F}"/>
              </a:ext>
            </a:extLst>
          </p:cNvPr>
          <p:cNvSpPr txBox="1">
            <a:spLocks/>
          </p:cNvSpPr>
          <p:nvPr/>
        </p:nvSpPr>
        <p:spPr>
          <a:xfrm>
            <a:off x="402556" y="3074501"/>
            <a:ext cx="1819783" cy="1083258"/>
          </a:xfrm>
          <a:prstGeom prst="rect">
            <a:avLst/>
          </a:prstGeom>
          <a:solidFill>
            <a:schemeClr val="accent2"/>
          </a:solidFill>
        </p:spPr>
        <p:txBody>
          <a:bodyPr wrap="square" tIns="91440" bIns="9144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GB" b="1" dirty="0">
                <a:solidFill>
                  <a:schemeClr val="bg1"/>
                </a:solidFill>
              </a:rPr>
              <a:t>Across-company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5E8D6D-FC13-4971-A702-02B585BA492D}"/>
              </a:ext>
            </a:extLst>
          </p:cNvPr>
          <p:cNvSpPr txBox="1">
            <a:spLocks/>
          </p:cNvSpPr>
          <p:nvPr/>
        </p:nvSpPr>
        <p:spPr>
          <a:xfrm>
            <a:off x="402556" y="4394460"/>
            <a:ext cx="1819783" cy="1083258"/>
          </a:xfrm>
          <a:prstGeom prst="rect">
            <a:avLst/>
          </a:prstGeom>
          <a:solidFill>
            <a:schemeClr val="accent2"/>
          </a:solidFill>
        </p:spPr>
        <p:txBody>
          <a:bodyPr wrap="square" tIns="91440" bIns="9144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GB" b="1" dirty="0">
                <a:solidFill>
                  <a:schemeClr val="bg1"/>
                </a:solidFill>
              </a:rPr>
              <a:t>Government</a:t>
            </a:r>
          </a:p>
          <a:p>
            <a:pPr>
              <a:lnSpc>
                <a:spcPct val="110000"/>
              </a:lnSpc>
            </a:pPr>
            <a:r>
              <a:rPr lang="en-GB" b="1" dirty="0">
                <a:solidFill>
                  <a:schemeClr val="bg1"/>
                </a:solidFill>
              </a:rPr>
              <a:t>-sponsored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0526D9-463A-44EA-B021-E5AB1B2FDE12}"/>
              </a:ext>
            </a:extLst>
          </p:cNvPr>
          <p:cNvSpPr txBox="1">
            <a:spLocks/>
          </p:cNvSpPr>
          <p:nvPr/>
        </p:nvSpPr>
        <p:spPr>
          <a:xfrm>
            <a:off x="2378953" y="1330783"/>
            <a:ext cx="4479454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GB" b="1" dirty="0">
                <a:solidFill>
                  <a:schemeClr val="accent2"/>
                </a:solidFill>
              </a:rPr>
              <a:t>Economic justification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6E2324-D892-4C6B-935B-8CFCA977F860}"/>
              </a:ext>
            </a:extLst>
          </p:cNvPr>
          <p:cNvSpPr txBox="1">
            <a:spLocks/>
          </p:cNvSpPr>
          <p:nvPr/>
        </p:nvSpPr>
        <p:spPr>
          <a:xfrm>
            <a:off x="2378953" y="2005676"/>
            <a:ext cx="4479454" cy="580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A large company can invest based on improved efficiency for itself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18DADF-222A-482D-AE7F-0D99C170DDC8}"/>
              </a:ext>
            </a:extLst>
          </p:cNvPr>
          <p:cNvSpPr txBox="1">
            <a:spLocks/>
          </p:cNvSpPr>
          <p:nvPr/>
        </p:nvSpPr>
        <p:spPr>
          <a:xfrm>
            <a:off x="2378953" y="3173284"/>
            <a:ext cx="4479454" cy="88569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A private third party can justify investment based on returns from improved efficiency for client companies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AE0A46-C61E-4E59-B466-D617E58BD482}"/>
              </a:ext>
            </a:extLst>
          </p:cNvPr>
          <p:cNvSpPr txBox="1">
            <a:spLocks/>
          </p:cNvSpPr>
          <p:nvPr/>
        </p:nvSpPr>
        <p:spPr>
          <a:xfrm>
            <a:off x="2378953" y="4493243"/>
            <a:ext cx="4479454" cy="88569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Government can justify investment based on improved efficiency and resilience across industries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A1E47-2640-47CC-83F6-2B45D7BE0B64}"/>
              </a:ext>
            </a:extLst>
          </p:cNvPr>
          <p:cNvSpPr txBox="1">
            <a:spLocks/>
          </p:cNvSpPr>
          <p:nvPr/>
        </p:nvSpPr>
        <p:spPr>
          <a:xfrm>
            <a:off x="7309990" y="1330783"/>
            <a:ext cx="4479454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GB" b="1" dirty="0">
                <a:solidFill>
                  <a:schemeClr val="accent2"/>
                </a:solidFill>
              </a:rPr>
              <a:t>Level of resilience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6D8400-C03E-4DAC-9D01-4FCFB79D51C4}"/>
              </a:ext>
            </a:extLst>
          </p:cNvPr>
          <p:cNvSpPr txBox="1">
            <a:spLocks/>
          </p:cNvSpPr>
          <p:nvPr/>
        </p:nvSpPr>
        <p:spPr>
          <a:xfrm>
            <a:off x="7309990" y="2005676"/>
            <a:ext cx="4479454" cy="5809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Some resilience to the company at no extra cost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FF73DD-B74C-4FDB-B335-27D306F383BD}"/>
              </a:ext>
            </a:extLst>
          </p:cNvPr>
          <p:cNvSpPr txBox="1">
            <a:spLocks/>
          </p:cNvSpPr>
          <p:nvPr/>
        </p:nvSpPr>
        <p:spPr>
          <a:xfrm>
            <a:off x="7309990" y="3325634"/>
            <a:ext cx="4479454" cy="5809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More resilience for client companies, especially small firms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7B4FDF-D4B7-4AFE-9A9A-18F8F366DEFD}"/>
              </a:ext>
            </a:extLst>
          </p:cNvPr>
          <p:cNvSpPr txBox="1">
            <a:spLocks/>
          </p:cNvSpPr>
          <p:nvPr/>
        </p:nvSpPr>
        <p:spPr>
          <a:xfrm>
            <a:off x="7309990" y="4645593"/>
            <a:ext cx="4479454" cy="5809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Most resilience for companies in multiple industries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A26937-DE72-4FD4-B9F3-1CF166A6D14D}"/>
              </a:ext>
            </a:extLst>
          </p:cNvPr>
          <p:cNvCxnSpPr>
            <a:cxnSpLocks/>
          </p:cNvCxnSpPr>
          <p:nvPr/>
        </p:nvCxnSpPr>
        <p:spPr>
          <a:xfrm>
            <a:off x="2378953" y="1679083"/>
            <a:ext cx="447945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0EB9074-DEE4-44B0-BA5F-37D9A6105728}"/>
              </a:ext>
            </a:extLst>
          </p:cNvPr>
          <p:cNvCxnSpPr>
            <a:cxnSpLocks/>
          </p:cNvCxnSpPr>
          <p:nvPr/>
        </p:nvCxnSpPr>
        <p:spPr>
          <a:xfrm>
            <a:off x="7309990" y="1679083"/>
            <a:ext cx="447945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2BB0ED-5E7F-4EA0-8215-15127592CB09}"/>
              </a:ext>
            </a:extLst>
          </p:cNvPr>
          <p:cNvCxnSpPr>
            <a:cxnSpLocks/>
          </p:cNvCxnSpPr>
          <p:nvPr/>
        </p:nvCxnSpPr>
        <p:spPr>
          <a:xfrm>
            <a:off x="402556" y="4276109"/>
            <a:ext cx="1138688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790B299-307F-41F7-9648-2604D0F6C6D4}"/>
              </a:ext>
            </a:extLst>
          </p:cNvPr>
          <p:cNvCxnSpPr>
            <a:cxnSpLocks/>
          </p:cNvCxnSpPr>
          <p:nvPr/>
        </p:nvCxnSpPr>
        <p:spPr>
          <a:xfrm>
            <a:off x="402556" y="2956151"/>
            <a:ext cx="1138688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29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623F5-3DB6-61B3-5736-A5739416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Commons for Air Traffic Management?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969307-353C-84C0-D8EF-8EFC0792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3EF3-25B8-421C-9458-4AF2B26AFCE4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83C852-B51A-233B-9268-F2F50A62EAB2}"/>
              </a:ext>
            </a:extLst>
          </p:cNvPr>
          <p:cNvSpPr txBox="1">
            <a:spLocks/>
          </p:cNvSpPr>
          <p:nvPr/>
        </p:nvSpPr>
        <p:spPr>
          <a:xfrm>
            <a:off x="402556" y="1396537"/>
            <a:ext cx="11386888" cy="332328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rgbClr val="21212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800" dirty="0">
                <a:latin typeface="+mn-lt"/>
              </a:rPr>
              <a:t>Disruptions often occur at different locations in Europe.</a:t>
            </a:r>
          </a:p>
          <a:p>
            <a:pPr>
              <a:lnSpc>
                <a:spcPct val="110000"/>
              </a:lnSpc>
            </a:pPr>
            <a:endParaRPr lang="en-US" sz="18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latin typeface="+mn-lt"/>
              </a:rPr>
              <a:t>Can resources be pooled together and shared among the different European stakeholders? Could the creation of a third party be helpful?</a:t>
            </a:r>
          </a:p>
          <a:p>
            <a:pPr>
              <a:lnSpc>
                <a:spcPct val="110000"/>
              </a:lnSpc>
            </a:pPr>
            <a:endParaRPr lang="en-US" sz="18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latin typeface="+mn-lt"/>
              </a:rPr>
              <a:t>What are the regulations?</a:t>
            </a:r>
          </a:p>
          <a:p>
            <a:pPr>
              <a:lnSpc>
                <a:spcPct val="110000"/>
              </a:lnSpc>
            </a:pPr>
            <a:endParaRPr lang="en-US" sz="18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latin typeface="+mn-lt"/>
              </a:rPr>
              <a:t>Could capital be used as a shared resource? All participating organizations pay into a fund on a monthly/yearly basis. Once a disruption occurs, disrupted organizations have access to these funds.</a:t>
            </a:r>
          </a:p>
          <a:p>
            <a:pPr>
              <a:lnSpc>
                <a:spcPct val="110000"/>
              </a:lnSpc>
            </a:pPr>
            <a:endParaRPr lang="en-US" sz="18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latin typeface="+mn-lt"/>
              </a:rPr>
              <a:t>Maybe governments are interested in sponsoring such a common?</a:t>
            </a:r>
          </a:p>
        </p:txBody>
      </p:sp>
    </p:spTree>
    <p:extLst>
      <p:ext uri="{BB962C8B-B14F-4D97-AF65-F5344CB8AC3E}">
        <p14:creationId xmlns:p14="http://schemas.microsoft.com/office/powerpoint/2010/main" val="13018247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933">
      <a:dk1>
        <a:srgbClr val="212121"/>
      </a:dk1>
      <a:lt1>
        <a:sysClr val="window" lastClr="FFFFFF"/>
      </a:lt1>
      <a:dk2>
        <a:srgbClr val="212121"/>
      </a:dk2>
      <a:lt2>
        <a:srgbClr val="FFFFFF"/>
      </a:lt2>
      <a:accent1>
        <a:srgbClr val="FF2400"/>
      </a:accent1>
      <a:accent2>
        <a:srgbClr val="135783"/>
      </a:accent2>
      <a:accent3>
        <a:srgbClr val="4B4B4B"/>
      </a:accent3>
      <a:accent4>
        <a:srgbClr val="E6E6E6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Custom 240">
      <a:majorFont>
        <a:latin typeface="Suisse Intl SemiBold"/>
        <a:ea typeface=""/>
        <a:cs typeface=""/>
      </a:majorFont>
      <a:minorFont>
        <a:latin typeface="Suisse Int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933">
      <a:dk1>
        <a:srgbClr val="212121"/>
      </a:dk1>
      <a:lt1>
        <a:sysClr val="window" lastClr="FFFFFF"/>
      </a:lt1>
      <a:dk2>
        <a:srgbClr val="212121"/>
      </a:dk2>
      <a:lt2>
        <a:srgbClr val="FFFFFF"/>
      </a:lt2>
      <a:accent1>
        <a:srgbClr val="FF2400"/>
      </a:accent1>
      <a:accent2>
        <a:srgbClr val="135783"/>
      </a:accent2>
      <a:accent3>
        <a:srgbClr val="4B4B4B"/>
      </a:accent3>
      <a:accent4>
        <a:srgbClr val="E6E6E6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Custom 240">
      <a:majorFont>
        <a:latin typeface="Suisse Intl SemiBold"/>
        <a:ea typeface=""/>
        <a:cs typeface=""/>
      </a:majorFont>
      <a:minorFont>
        <a:latin typeface="Suisse Int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0000"/>
          </a:lnSpc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1474</Words>
  <Application>Microsoft Macintosh PowerPoint</Application>
  <PresentationFormat>Widescreen</PresentationFormat>
  <Paragraphs>144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Suisse Intl</vt:lpstr>
      <vt:lpstr>Suisse Intl SemiBold</vt:lpstr>
      <vt:lpstr>1_Office Theme</vt:lpstr>
      <vt:lpstr>Office Theme</vt:lpstr>
      <vt:lpstr>Achieving supply chain efficiency and resilience by using multi-level commons</vt:lpstr>
      <vt:lpstr>Supply Chain Management</vt:lpstr>
      <vt:lpstr>Shared resources facilitate cost-efficient risk mitigation strategies</vt:lpstr>
      <vt:lpstr>Example: Zara and H&amp;M during COVID-19</vt:lpstr>
      <vt:lpstr>Many large retailers achieve “resilience at low cost” through their internal flexibility</vt:lpstr>
      <vt:lpstr>Smaller firms can achieve “resilience at low cost” by leveraging across-company commons</vt:lpstr>
      <vt:lpstr>Government-sponsored commons</vt:lpstr>
      <vt:lpstr>Three types of commons</vt:lpstr>
      <vt:lpstr>Commons for Air Traffic Management?</vt:lpstr>
      <vt:lpstr>Thanks for your attendance!</vt:lpstr>
      <vt:lpstr>Many firms need cost-efficient risk mitigation strategies</vt:lpstr>
      <vt:lpstr>Small firms can achieve “resilience at low cost” by leveraging across-company commons</vt:lpstr>
      <vt:lpstr>Tailored sourcing allows large firms to create some resilience  and efficiency</vt:lpstr>
      <vt:lpstr>Tailored sourcing: The practice of using near-shore and  off-shore suppliers</vt:lpstr>
      <vt:lpstr>Commons lower the cost of tailored sourcing</vt:lpstr>
      <vt:lpstr>Supply Chain Management</vt:lpstr>
      <vt:lpstr>Supply Chain Risk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2022-04-25T08:04:04Z</dcterms:created>
  <dcterms:modified xsi:type="dcterms:W3CDTF">2022-09-15T07:43:06Z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f9d4f6-5cad-4b27-bb04-f8377877013e_Enabled">
    <vt:lpwstr>true</vt:lpwstr>
  </property>
  <property fmtid="{D5CDD505-2E9C-101B-9397-08002B2CF9AE}" pid="3" name="MSIP_Label_22f9d4f6-5cad-4b27-bb04-f8377877013e_SetDate">
    <vt:lpwstr>2022-04-26T10:44:40Z</vt:lpwstr>
  </property>
  <property fmtid="{D5CDD505-2E9C-101B-9397-08002B2CF9AE}" pid="4" name="MSIP_Label_22f9d4f6-5cad-4b27-bb04-f8377877013e_Method">
    <vt:lpwstr>Privileged</vt:lpwstr>
  </property>
  <property fmtid="{D5CDD505-2E9C-101B-9397-08002B2CF9AE}" pid="5" name="MSIP_Label_22f9d4f6-5cad-4b27-bb04-f8377877013e_Name">
    <vt:lpwstr>Protect</vt:lpwstr>
  </property>
  <property fmtid="{D5CDD505-2E9C-101B-9397-08002B2CF9AE}" pid="6" name="MSIP_Label_22f9d4f6-5cad-4b27-bb04-f8377877013e_SiteId">
    <vt:lpwstr>dd615949-5bd0-4da0-ac52-28ef8d336373</vt:lpwstr>
  </property>
  <property fmtid="{D5CDD505-2E9C-101B-9397-08002B2CF9AE}" pid="7" name="MSIP_Label_22f9d4f6-5cad-4b27-bb04-f8377877013e_ActionId">
    <vt:lpwstr>cf803e78-ec13-4341-b152-db20f24da30b</vt:lpwstr>
  </property>
  <property fmtid="{D5CDD505-2E9C-101B-9397-08002B2CF9AE}" pid="8" name="MSIP_Label_22f9d4f6-5cad-4b27-bb04-f8377877013e_ContentBits">
    <vt:lpwstr>0</vt:lpwstr>
  </property>
</Properties>
</file>